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61" r:id="rId3"/>
    <p:sldId id="282" r:id="rId4"/>
    <p:sldId id="262" r:id="rId5"/>
    <p:sldId id="263" r:id="rId6"/>
    <p:sldId id="264" r:id="rId7"/>
    <p:sldId id="266" r:id="rId8"/>
    <p:sldId id="257" r:id="rId9"/>
    <p:sldId id="283" r:id="rId10"/>
    <p:sldId id="258" r:id="rId11"/>
    <p:sldId id="267" r:id="rId12"/>
    <p:sldId id="268" r:id="rId13"/>
    <p:sldId id="269" r:id="rId14"/>
    <p:sldId id="270" r:id="rId15"/>
    <p:sldId id="271" r:id="rId16"/>
    <p:sldId id="302" r:id="rId17"/>
    <p:sldId id="272" r:id="rId18"/>
    <p:sldId id="275" r:id="rId19"/>
    <p:sldId id="273" r:id="rId20"/>
    <p:sldId id="274" r:id="rId21"/>
    <p:sldId id="284" r:id="rId22"/>
    <p:sldId id="276" r:id="rId23"/>
    <p:sldId id="277" r:id="rId24"/>
    <p:sldId id="278" r:id="rId25"/>
    <p:sldId id="279" r:id="rId26"/>
    <p:sldId id="281" r:id="rId27"/>
    <p:sldId id="286" r:id="rId28"/>
    <p:sldId id="287" r:id="rId29"/>
    <p:sldId id="285" r:id="rId30"/>
    <p:sldId id="307" r:id="rId31"/>
    <p:sldId id="308" r:id="rId32"/>
    <p:sldId id="289" r:id="rId33"/>
    <p:sldId id="290" r:id="rId34"/>
    <p:sldId id="291" r:id="rId35"/>
    <p:sldId id="292" r:id="rId36"/>
    <p:sldId id="293" r:id="rId37"/>
    <p:sldId id="294" r:id="rId38"/>
    <p:sldId id="301" r:id="rId39"/>
    <p:sldId id="295" r:id="rId40"/>
    <p:sldId id="303" r:id="rId41"/>
    <p:sldId id="304" r:id="rId42"/>
    <p:sldId id="305" r:id="rId43"/>
    <p:sldId id="30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3"/>
    <p:restoredTop sz="94617"/>
  </p:normalViewPr>
  <p:slideViewPr>
    <p:cSldViewPr snapToGrid="0" snapToObjects="1">
      <p:cViewPr varScale="1">
        <p:scale>
          <a:sx n="94" d="100"/>
          <a:sy n="94" d="100"/>
        </p:scale>
        <p:origin x="5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D7E39-B417-B042-B9A8-B125206D3876}" type="datetimeFigureOut">
              <a:rPr lang="en-US" smtClean="0"/>
              <a:t>10/5/17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D1DC9-4CC5-A945-8504-E55DADA2E43F}" type="slidenum">
              <a:rPr lang="en-US" smtClean="0"/>
              <a:t>‹#›</a:t>
            </a:fld>
            <a:endParaRPr lang="en-US"/>
          </a:p>
        </p:txBody>
      </p:sp>
    </p:spTree>
    <p:extLst>
      <p:ext uri="{BB962C8B-B14F-4D97-AF65-F5344CB8AC3E}">
        <p14:creationId xmlns:p14="http://schemas.microsoft.com/office/powerpoint/2010/main" val="38975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A63881-2841-D944-96FD-355F6282FCBD}"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46AD0-3C36-D444-9222-3486B7E20B3F}" type="slidenum">
              <a:rPr lang="en-US" smtClean="0"/>
              <a:t>‹#›</a:t>
            </a:fld>
            <a:endParaRPr lang="en-US"/>
          </a:p>
        </p:txBody>
      </p:sp>
    </p:spTree>
    <p:extLst>
      <p:ext uri="{BB962C8B-B14F-4D97-AF65-F5344CB8AC3E}">
        <p14:creationId xmlns:p14="http://schemas.microsoft.com/office/powerpoint/2010/main" val="2082845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63881-2841-D944-96FD-355F6282FCBD}"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46AD0-3C36-D444-9222-3486B7E20B3F}" type="slidenum">
              <a:rPr lang="en-US" smtClean="0"/>
              <a:t>‹#›</a:t>
            </a:fld>
            <a:endParaRPr lang="en-US"/>
          </a:p>
        </p:txBody>
      </p:sp>
    </p:spTree>
    <p:extLst>
      <p:ext uri="{BB962C8B-B14F-4D97-AF65-F5344CB8AC3E}">
        <p14:creationId xmlns:p14="http://schemas.microsoft.com/office/powerpoint/2010/main" val="16134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63881-2841-D944-96FD-355F6282FCBD}"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46AD0-3C36-D444-9222-3486B7E20B3F}" type="slidenum">
              <a:rPr lang="en-US" smtClean="0"/>
              <a:t>‹#›</a:t>
            </a:fld>
            <a:endParaRPr lang="en-US"/>
          </a:p>
        </p:txBody>
      </p:sp>
    </p:spTree>
    <p:extLst>
      <p:ext uri="{BB962C8B-B14F-4D97-AF65-F5344CB8AC3E}">
        <p14:creationId xmlns:p14="http://schemas.microsoft.com/office/powerpoint/2010/main" val="160535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A63881-2841-D944-96FD-355F6282FCBD}"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46AD0-3C36-D444-9222-3486B7E20B3F}" type="slidenum">
              <a:rPr lang="en-US" smtClean="0"/>
              <a:t>‹#›</a:t>
            </a:fld>
            <a:endParaRPr lang="en-US"/>
          </a:p>
        </p:txBody>
      </p:sp>
    </p:spTree>
    <p:extLst>
      <p:ext uri="{BB962C8B-B14F-4D97-AF65-F5344CB8AC3E}">
        <p14:creationId xmlns:p14="http://schemas.microsoft.com/office/powerpoint/2010/main" val="25118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A63881-2841-D944-96FD-355F6282FCBD}"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B46AD0-3C36-D444-9222-3486B7E20B3F}" type="slidenum">
              <a:rPr lang="en-US" smtClean="0"/>
              <a:t>‹#›</a:t>
            </a:fld>
            <a:endParaRPr lang="en-US"/>
          </a:p>
        </p:txBody>
      </p:sp>
    </p:spTree>
    <p:extLst>
      <p:ext uri="{BB962C8B-B14F-4D97-AF65-F5344CB8AC3E}">
        <p14:creationId xmlns:p14="http://schemas.microsoft.com/office/powerpoint/2010/main" val="189514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A63881-2841-D944-96FD-355F6282FCBD}"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46AD0-3C36-D444-9222-3486B7E20B3F}" type="slidenum">
              <a:rPr lang="en-US" smtClean="0"/>
              <a:t>‹#›</a:t>
            </a:fld>
            <a:endParaRPr lang="en-US"/>
          </a:p>
        </p:txBody>
      </p:sp>
    </p:spTree>
    <p:extLst>
      <p:ext uri="{BB962C8B-B14F-4D97-AF65-F5344CB8AC3E}">
        <p14:creationId xmlns:p14="http://schemas.microsoft.com/office/powerpoint/2010/main" val="269891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A63881-2841-D944-96FD-355F6282FCBD}" type="datetimeFigureOut">
              <a:rPr lang="en-US" smtClean="0"/>
              <a:t>10/5/17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B46AD0-3C36-D444-9222-3486B7E20B3F}" type="slidenum">
              <a:rPr lang="en-US" smtClean="0"/>
              <a:t>‹#›</a:t>
            </a:fld>
            <a:endParaRPr lang="en-US"/>
          </a:p>
        </p:txBody>
      </p:sp>
    </p:spTree>
    <p:extLst>
      <p:ext uri="{BB962C8B-B14F-4D97-AF65-F5344CB8AC3E}">
        <p14:creationId xmlns:p14="http://schemas.microsoft.com/office/powerpoint/2010/main" val="57551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A63881-2841-D944-96FD-355F6282FCBD}" type="datetimeFigureOut">
              <a:rPr lang="en-US" smtClean="0"/>
              <a:t>10/5/17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B46AD0-3C36-D444-9222-3486B7E20B3F}" type="slidenum">
              <a:rPr lang="en-US" smtClean="0"/>
              <a:t>‹#›</a:t>
            </a:fld>
            <a:endParaRPr lang="en-US"/>
          </a:p>
        </p:txBody>
      </p:sp>
    </p:spTree>
    <p:extLst>
      <p:ext uri="{BB962C8B-B14F-4D97-AF65-F5344CB8AC3E}">
        <p14:creationId xmlns:p14="http://schemas.microsoft.com/office/powerpoint/2010/main" val="42704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63881-2841-D944-96FD-355F6282FCBD}" type="datetimeFigureOut">
              <a:rPr lang="en-US" smtClean="0"/>
              <a:t>10/5/17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B46AD0-3C36-D444-9222-3486B7E20B3F}" type="slidenum">
              <a:rPr lang="en-US" smtClean="0"/>
              <a:t>‹#›</a:t>
            </a:fld>
            <a:endParaRPr lang="en-US"/>
          </a:p>
        </p:txBody>
      </p:sp>
    </p:spTree>
    <p:extLst>
      <p:ext uri="{BB962C8B-B14F-4D97-AF65-F5344CB8AC3E}">
        <p14:creationId xmlns:p14="http://schemas.microsoft.com/office/powerpoint/2010/main" val="522850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63881-2841-D944-96FD-355F6282FCBD}"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46AD0-3C36-D444-9222-3486B7E20B3F}" type="slidenum">
              <a:rPr lang="en-US" smtClean="0"/>
              <a:t>‹#›</a:t>
            </a:fld>
            <a:endParaRPr lang="en-US"/>
          </a:p>
        </p:txBody>
      </p:sp>
    </p:spTree>
    <p:extLst>
      <p:ext uri="{BB962C8B-B14F-4D97-AF65-F5344CB8AC3E}">
        <p14:creationId xmlns:p14="http://schemas.microsoft.com/office/powerpoint/2010/main" val="4021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A63881-2841-D944-96FD-355F6282FCBD}"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B46AD0-3C36-D444-9222-3486B7E20B3F}" type="slidenum">
              <a:rPr lang="en-US" smtClean="0"/>
              <a:t>‹#›</a:t>
            </a:fld>
            <a:endParaRPr lang="en-US"/>
          </a:p>
        </p:txBody>
      </p:sp>
    </p:spTree>
    <p:extLst>
      <p:ext uri="{BB962C8B-B14F-4D97-AF65-F5344CB8AC3E}">
        <p14:creationId xmlns:p14="http://schemas.microsoft.com/office/powerpoint/2010/main" val="15175715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63881-2841-D944-96FD-355F6282FCBD}" type="datetimeFigureOut">
              <a:rPr lang="en-US" smtClean="0"/>
              <a:t>10/5/17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B46AD0-3C36-D444-9222-3486B7E20B3F}" type="slidenum">
              <a:rPr lang="en-US" smtClean="0"/>
              <a:t>‹#›</a:t>
            </a:fld>
            <a:endParaRPr lang="en-US"/>
          </a:p>
        </p:txBody>
      </p:sp>
    </p:spTree>
    <p:extLst>
      <p:ext uri="{BB962C8B-B14F-4D97-AF65-F5344CB8AC3E}">
        <p14:creationId xmlns:p14="http://schemas.microsoft.com/office/powerpoint/2010/main" val="1166054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6"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COMPARATIVE PERSPECTIVES ON FUNDAMENTAL HUMAN SOCIALITY</a:t>
            </a:r>
            <a:endParaRPr lang="en-US" dirty="0"/>
          </a:p>
        </p:txBody>
      </p:sp>
      <p:sp>
        <p:nvSpPr>
          <p:cNvPr id="3" name="Subtitle 2"/>
          <p:cNvSpPr>
            <a:spLocks noGrp="1"/>
          </p:cNvSpPr>
          <p:nvPr>
            <p:ph type="subTitle" idx="1"/>
          </p:nvPr>
        </p:nvSpPr>
        <p:spPr/>
        <p:txBody>
          <a:bodyPr>
            <a:normAutofit fontScale="92500" lnSpcReduction="10000"/>
          </a:bodyPr>
          <a:lstStyle/>
          <a:p>
            <a:r>
              <a:rPr lang="en-GB" sz="3000" b="1" dirty="0"/>
              <a:t>CONFUCIANISM, DAOISM AND CONTEMPORARY SCIENCE </a:t>
            </a:r>
          </a:p>
          <a:p>
            <a:endParaRPr lang="en-US" dirty="0" smtClean="0"/>
          </a:p>
          <a:p>
            <a:r>
              <a:rPr lang="en-US" dirty="0" smtClean="0"/>
              <a:t>OCT 7</a:t>
            </a:r>
            <a:r>
              <a:rPr lang="en-US" baseline="30000" dirty="0" smtClean="0"/>
              <a:t>TH</a:t>
            </a:r>
            <a:r>
              <a:rPr lang="en-US" dirty="0" smtClean="0"/>
              <a:t> RENMIN UNIVERSITY OF CHINA</a:t>
            </a:r>
          </a:p>
          <a:p>
            <a:r>
              <a:rPr lang="en-US" dirty="0" smtClean="0"/>
              <a:t>SCHOOL OF PHILOSOPHY</a:t>
            </a:r>
            <a:endParaRPr lang="en-US" dirty="0"/>
          </a:p>
        </p:txBody>
      </p:sp>
    </p:spTree>
    <p:extLst>
      <p:ext uri="{BB962C8B-B14F-4D97-AF65-F5344CB8AC3E}">
        <p14:creationId xmlns:p14="http://schemas.microsoft.com/office/powerpoint/2010/main" val="218255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Methodological Challenge (2)</a:t>
            </a:r>
            <a:endParaRPr lang="en-US" b="1" dirty="0"/>
          </a:p>
        </p:txBody>
      </p:sp>
      <p:sp>
        <p:nvSpPr>
          <p:cNvPr id="3" name="Content Placeholder 2"/>
          <p:cNvSpPr>
            <a:spLocks noGrp="1"/>
          </p:cNvSpPr>
          <p:nvPr>
            <p:ph idx="1"/>
          </p:nvPr>
        </p:nvSpPr>
        <p:spPr/>
        <p:txBody>
          <a:bodyPr>
            <a:normAutofit fontScale="92500"/>
          </a:bodyPr>
          <a:lstStyle/>
          <a:p>
            <a:r>
              <a:rPr lang="en-US" dirty="0"/>
              <a:t>1a.	Science delivers authoritative </a:t>
            </a:r>
            <a:r>
              <a:rPr lang="en-US" i="1" dirty="0"/>
              <a:t>knowledge</a:t>
            </a:r>
            <a:r>
              <a:rPr lang="en-US" dirty="0"/>
              <a:t> but not the </a:t>
            </a:r>
            <a:r>
              <a:rPr lang="en-US" i="1" dirty="0"/>
              <a:t>meanings </a:t>
            </a:r>
            <a:r>
              <a:rPr lang="en-US" dirty="0"/>
              <a:t>by which we live</a:t>
            </a:r>
            <a:r>
              <a:rPr lang="en-US" i="1" dirty="0"/>
              <a:t> </a:t>
            </a:r>
            <a:r>
              <a:rPr lang="en-US" dirty="0"/>
              <a:t>(scientism is the failure to understand this).</a:t>
            </a:r>
            <a:endParaRPr lang="en-GB" dirty="0"/>
          </a:p>
          <a:p>
            <a:r>
              <a:rPr lang="en-US" dirty="0"/>
              <a:t>1b.	Scientific knowledge is highly specialized and diverse.</a:t>
            </a:r>
            <a:endParaRPr lang="en-GB" dirty="0"/>
          </a:p>
          <a:p>
            <a:r>
              <a:rPr lang="en-US" dirty="0"/>
              <a:t>2a.	For the human person however integration is fundamental. </a:t>
            </a:r>
            <a:endParaRPr lang="en-GB" dirty="0"/>
          </a:p>
          <a:p>
            <a:r>
              <a:rPr lang="en-US" dirty="0"/>
              <a:t>2b.       We live by short term and long term </a:t>
            </a:r>
            <a:r>
              <a:rPr lang="en-US" i="1" dirty="0"/>
              <a:t>meanings</a:t>
            </a:r>
            <a:r>
              <a:rPr lang="en-US" dirty="0"/>
              <a:t>: social, implicit or explicit, practice and context-based, </a:t>
            </a:r>
            <a:r>
              <a:rPr lang="en-US" dirty="0" err="1"/>
              <a:t>narrativist</a:t>
            </a:r>
            <a:r>
              <a:rPr lang="en-US" dirty="0"/>
              <a:t>, pragmatic, creative.</a:t>
            </a:r>
            <a:endParaRPr lang="en-GB" dirty="0"/>
          </a:p>
          <a:p>
            <a:r>
              <a:rPr lang="en-US" dirty="0"/>
              <a:t>3a.       Science is ‘objective’ (i.e. ‘causal’), while the person is ‘subjective’ (i.e. ‘free’). These have </a:t>
            </a:r>
            <a:r>
              <a:rPr lang="en-US" dirty="0" smtClean="0"/>
              <a:t>produced different </a:t>
            </a:r>
            <a:r>
              <a:rPr lang="en-US" dirty="0"/>
              <a:t>kinds of philosophy in the past.</a:t>
            </a:r>
            <a:endParaRPr lang="en-GB" dirty="0"/>
          </a:p>
          <a:p>
            <a:r>
              <a:rPr lang="en-US" dirty="0"/>
              <a:t>3b.       </a:t>
            </a:r>
            <a:r>
              <a:rPr lang="en-US" i="1" dirty="0"/>
              <a:t>How then can we now learn from the science of human sociality what it is to be human?</a:t>
            </a:r>
            <a:endParaRPr lang="en-GB" dirty="0"/>
          </a:p>
          <a:p>
            <a:pPr marL="0" indent="0">
              <a:buNone/>
            </a:pPr>
            <a:endParaRPr lang="en-US" u="sng" dirty="0" smtClean="0"/>
          </a:p>
        </p:txBody>
      </p:sp>
    </p:spTree>
    <p:extLst>
      <p:ext uri="{BB962C8B-B14F-4D97-AF65-F5344CB8AC3E}">
        <p14:creationId xmlns:p14="http://schemas.microsoft.com/office/powerpoint/2010/main" val="1666139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Resources (3)</a:t>
            </a:r>
            <a:endParaRPr lang="en-US" b="1" dirty="0"/>
          </a:p>
        </p:txBody>
      </p:sp>
      <p:sp>
        <p:nvSpPr>
          <p:cNvPr id="3" name="Content Placeholder 2"/>
          <p:cNvSpPr>
            <a:spLocks noGrp="1"/>
          </p:cNvSpPr>
          <p:nvPr>
            <p:ph idx="1"/>
          </p:nvPr>
        </p:nvSpPr>
        <p:spPr/>
        <p:txBody>
          <a:bodyPr>
            <a:noAutofit/>
          </a:bodyPr>
          <a:lstStyle/>
          <a:p>
            <a:pPr marL="0" indent="0">
              <a:lnSpc>
                <a:spcPct val="110000"/>
              </a:lnSpc>
              <a:buNone/>
            </a:pPr>
            <a:r>
              <a:rPr lang="en-US" sz="3200" dirty="0"/>
              <a:t>1a.	There are three principal resources for understanding the human in depth, as both social and technological, from a scientific perspective. The first is </a:t>
            </a:r>
            <a:r>
              <a:rPr lang="en-US" sz="3200" i="1" dirty="0"/>
              <a:t>evolutionary anthropology</a:t>
            </a:r>
            <a:r>
              <a:rPr lang="en-US" sz="3200" dirty="0"/>
              <a:t>. This is focused on the ‘past’. It is ‘time-based’ and concerned with our ‘becoming’. It studies both our sociality and our tool-use. It accesses the archaeological record and engages with periods prior to the emergence of advanced modern language. This is functional analysis at the </a:t>
            </a:r>
            <a:r>
              <a:rPr lang="en-US" sz="3200" u="sng" dirty="0"/>
              <a:t>micro-level</a:t>
            </a:r>
            <a:r>
              <a:rPr lang="en-US" sz="3200" dirty="0"/>
              <a:t>.</a:t>
            </a:r>
            <a:endParaRPr lang="en-US" sz="3200" u="sng" dirty="0" smtClean="0"/>
          </a:p>
        </p:txBody>
      </p:sp>
    </p:spTree>
    <p:extLst>
      <p:ext uri="{BB962C8B-B14F-4D97-AF65-F5344CB8AC3E}">
        <p14:creationId xmlns:p14="http://schemas.microsoft.com/office/powerpoint/2010/main" val="3502454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Resources (3)</a:t>
            </a:r>
            <a:endParaRPr lang="en-US" b="1" dirty="0"/>
          </a:p>
        </p:txBody>
      </p:sp>
      <p:sp>
        <p:nvSpPr>
          <p:cNvPr id="3" name="Content Placeholder 2"/>
          <p:cNvSpPr>
            <a:spLocks noGrp="1"/>
          </p:cNvSpPr>
          <p:nvPr>
            <p:ph idx="1"/>
          </p:nvPr>
        </p:nvSpPr>
        <p:spPr/>
        <p:txBody>
          <a:bodyPr>
            <a:noAutofit/>
          </a:bodyPr>
          <a:lstStyle/>
          <a:p>
            <a:pPr marL="0" indent="0">
              <a:lnSpc>
                <a:spcPct val="110000"/>
              </a:lnSpc>
              <a:buNone/>
            </a:pPr>
            <a:r>
              <a:rPr lang="en-US" sz="3200" dirty="0"/>
              <a:t>1b.	The second is the </a:t>
            </a:r>
            <a:r>
              <a:rPr lang="en-US" sz="3200" i="1" dirty="0"/>
              <a:t>neuroscience of social cognition</a:t>
            </a:r>
            <a:r>
              <a:rPr lang="en-US" sz="3200" dirty="0"/>
              <a:t>. This is concerned with our ‘present’ and with what we are today. This science is concerned with the ‘deep’, ‘participative’ and interactive communication and bonding of our bodies at speeds beyond the awareness of consciousness. It focuses on the pre-linguistic ‘anatomical space’ of the human social cognition system in the living human brain. It too is functional analysis at the </a:t>
            </a:r>
            <a:r>
              <a:rPr lang="en-US" sz="3200" u="sng" dirty="0"/>
              <a:t>micro-level</a:t>
            </a:r>
            <a:r>
              <a:rPr lang="en-US" sz="3200" dirty="0"/>
              <a:t>. </a:t>
            </a:r>
            <a:endParaRPr lang="en-GB" sz="3200" dirty="0"/>
          </a:p>
          <a:p>
            <a:pPr marL="0" indent="0">
              <a:lnSpc>
                <a:spcPct val="110000"/>
              </a:lnSpc>
              <a:buNone/>
            </a:pPr>
            <a:endParaRPr lang="en-US" sz="3200" u="sng" dirty="0" smtClean="0"/>
          </a:p>
        </p:txBody>
      </p:sp>
    </p:spTree>
    <p:extLst>
      <p:ext uri="{BB962C8B-B14F-4D97-AF65-F5344CB8AC3E}">
        <p14:creationId xmlns:p14="http://schemas.microsoft.com/office/powerpoint/2010/main" val="501772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Resources (3)</a:t>
            </a:r>
            <a:endParaRPr lang="en-US" b="1" dirty="0"/>
          </a:p>
        </p:txBody>
      </p:sp>
      <p:sp>
        <p:nvSpPr>
          <p:cNvPr id="3" name="Content Placeholder 2"/>
          <p:cNvSpPr>
            <a:spLocks noGrp="1"/>
          </p:cNvSpPr>
          <p:nvPr>
            <p:ph idx="1"/>
          </p:nvPr>
        </p:nvSpPr>
        <p:spPr/>
        <p:txBody>
          <a:bodyPr>
            <a:noAutofit/>
          </a:bodyPr>
          <a:lstStyle/>
          <a:p>
            <a:pPr marL="0" indent="0">
              <a:buNone/>
            </a:pPr>
            <a:r>
              <a:rPr lang="en-US" sz="3200" dirty="0"/>
              <a:t>2.	</a:t>
            </a:r>
            <a:r>
              <a:rPr lang="en-US" sz="3000" dirty="0"/>
              <a:t>The third resource are </a:t>
            </a:r>
            <a:r>
              <a:rPr lang="en-US" sz="3000" dirty="0" smtClean="0"/>
              <a:t>living, ‘deep’, long term communities </a:t>
            </a:r>
            <a:r>
              <a:rPr lang="en-US" sz="3000" dirty="0"/>
              <a:t>in our own modern </a:t>
            </a:r>
            <a:r>
              <a:rPr lang="en-US" sz="3000" dirty="0" smtClean="0"/>
              <a:t>world. These </a:t>
            </a:r>
            <a:r>
              <a:rPr lang="en-US" sz="3000" dirty="0"/>
              <a:t>are carriers of long-term meanings. </a:t>
            </a:r>
            <a:r>
              <a:rPr lang="en-US" sz="3000" i="1" dirty="0"/>
              <a:t>It is reasonable to assume that such long term meanings must grounded in the structure of the human body as a constant across space and time. </a:t>
            </a:r>
            <a:r>
              <a:rPr lang="en-US" sz="3000" dirty="0"/>
              <a:t>They must be in some kind of relation with our ‘deep’ biology. </a:t>
            </a:r>
            <a:r>
              <a:rPr lang="en-US" sz="3000" dirty="0" smtClean="0"/>
              <a:t>For example, Confucianism </a:t>
            </a:r>
            <a:r>
              <a:rPr lang="en-US" sz="3000" dirty="0"/>
              <a:t>and </a:t>
            </a:r>
            <a:r>
              <a:rPr lang="en-US" sz="3000" dirty="0" smtClean="0"/>
              <a:t>Catholicism may potentially offer </a:t>
            </a:r>
            <a:r>
              <a:rPr lang="en-US" sz="3000" dirty="0"/>
              <a:t>data for a functional analysis of human sociality, </a:t>
            </a:r>
            <a:r>
              <a:rPr lang="en-US" sz="3000" i="1" dirty="0"/>
              <a:t>at the macro-level</a:t>
            </a:r>
            <a:r>
              <a:rPr lang="en-US" sz="3000" dirty="0"/>
              <a:t>. </a:t>
            </a:r>
            <a:r>
              <a:rPr lang="en-US" sz="3000" dirty="0" smtClean="0"/>
              <a:t>They will </a:t>
            </a:r>
            <a:r>
              <a:rPr lang="en-US" sz="3000" dirty="0"/>
              <a:t>reflect both our pre-linguistic embodiment and the advanced linguistic self, as these combine in us as modern human beings.</a:t>
            </a:r>
            <a:endParaRPr lang="en-US" sz="3000" u="sng" dirty="0" smtClean="0"/>
          </a:p>
        </p:txBody>
      </p:sp>
    </p:spTree>
    <p:extLst>
      <p:ext uri="{BB962C8B-B14F-4D97-AF65-F5344CB8AC3E}">
        <p14:creationId xmlns:p14="http://schemas.microsoft.com/office/powerpoint/2010/main" val="930094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Three Resources: Questions (3)</a:t>
            </a:r>
            <a:endParaRPr lang="en-US" b="1" dirty="0"/>
          </a:p>
        </p:txBody>
      </p:sp>
      <p:sp>
        <p:nvSpPr>
          <p:cNvPr id="3" name="Content Placeholder 2"/>
          <p:cNvSpPr>
            <a:spLocks noGrp="1"/>
          </p:cNvSpPr>
          <p:nvPr>
            <p:ph idx="1"/>
          </p:nvPr>
        </p:nvSpPr>
        <p:spPr/>
        <p:txBody>
          <a:bodyPr>
            <a:noAutofit/>
          </a:bodyPr>
          <a:lstStyle/>
          <a:p>
            <a:pPr marL="0" indent="0">
              <a:buNone/>
            </a:pPr>
            <a:r>
              <a:rPr lang="en-US" sz="3200" dirty="0"/>
              <a:t>3a.	Do evolutionary anthropology and neuroscience of social cognition </a:t>
            </a:r>
            <a:r>
              <a:rPr lang="en-US" sz="3200" i="1" dirty="0"/>
              <a:t>overlap </a:t>
            </a:r>
            <a:r>
              <a:rPr lang="en-US" sz="3200" dirty="0"/>
              <a:t>in their ’seeing’ of the human? </a:t>
            </a:r>
            <a:endParaRPr lang="en-GB" sz="3200" dirty="0"/>
          </a:p>
          <a:p>
            <a:pPr marL="0" indent="0">
              <a:buNone/>
            </a:pPr>
            <a:r>
              <a:rPr lang="en-US" sz="3200" dirty="0"/>
              <a:t>3b.	Can science help us </a:t>
            </a:r>
            <a:r>
              <a:rPr lang="en-US" sz="3200" dirty="0" smtClean="0"/>
              <a:t>identify </a:t>
            </a:r>
            <a:r>
              <a:rPr lang="en-US" sz="3200" dirty="0"/>
              <a:t>a fundamental structure within the pre-linguistic/linguistic divide of our </a:t>
            </a:r>
            <a:r>
              <a:rPr lang="en-US" sz="3200" dirty="0" smtClean="0"/>
              <a:t>human embodiment</a:t>
            </a:r>
            <a:r>
              <a:rPr lang="en-US" sz="3200" dirty="0"/>
              <a:t>? </a:t>
            </a:r>
            <a:r>
              <a:rPr lang="en-US" sz="3200" dirty="0" smtClean="0"/>
              <a:t>What implications are there for philosophy? </a:t>
            </a:r>
            <a:endParaRPr lang="en-GB" sz="3200" dirty="0"/>
          </a:p>
          <a:p>
            <a:pPr marL="0" indent="0">
              <a:buNone/>
            </a:pPr>
            <a:r>
              <a:rPr lang="en-US" sz="3200" dirty="0"/>
              <a:t>3c.	How is the combination of </a:t>
            </a:r>
            <a:r>
              <a:rPr lang="en-US" sz="3200" i="1" dirty="0"/>
              <a:t>homo </a:t>
            </a:r>
            <a:r>
              <a:rPr lang="en-US" sz="3200" i="1" dirty="0" err="1"/>
              <a:t>socius</a:t>
            </a:r>
            <a:r>
              <a:rPr lang="en-US" sz="3200" dirty="0"/>
              <a:t> and </a:t>
            </a:r>
            <a:r>
              <a:rPr lang="en-US" sz="3200" i="1" dirty="0"/>
              <a:t>homo </a:t>
            </a:r>
            <a:r>
              <a:rPr lang="en-US" sz="3200" i="1" dirty="0" err="1"/>
              <a:t>faber</a:t>
            </a:r>
            <a:r>
              <a:rPr lang="en-US" sz="3200" dirty="0"/>
              <a:t> in ancient human beings changed by the emergence of advanced modern language and the advanced linguistic consciousness that it supports?</a:t>
            </a:r>
            <a:endParaRPr lang="en-GB" sz="3200" dirty="0"/>
          </a:p>
          <a:p>
            <a:pPr marL="0" indent="0">
              <a:buNone/>
            </a:pPr>
            <a:endParaRPr lang="en-US" sz="3000" u="sng" dirty="0" smtClean="0"/>
          </a:p>
        </p:txBody>
      </p:sp>
    </p:spTree>
    <p:extLst>
      <p:ext uri="{BB962C8B-B14F-4D97-AF65-F5344CB8AC3E}">
        <p14:creationId xmlns:p14="http://schemas.microsoft.com/office/powerpoint/2010/main" val="1786032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Creative Overlap (4)</a:t>
            </a:r>
            <a:endParaRPr lang="en-US" b="1" dirty="0"/>
          </a:p>
        </p:txBody>
      </p:sp>
      <p:sp>
        <p:nvSpPr>
          <p:cNvPr id="3" name="Content Placeholder 2"/>
          <p:cNvSpPr>
            <a:spLocks noGrp="1"/>
          </p:cNvSpPr>
          <p:nvPr>
            <p:ph idx="1"/>
          </p:nvPr>
        </p:nvSpPr>
        <p:spPr/>
        <p:txBody>
          <a:bodyPr>
            <a:noAutofit/>
          </a:bodyPr>
          <a:lstStyle/>
          <a:p>
            <a:pPr marL="0" indent="0">
              <a:buNone/>
            </a:pPr>
            <a:r>
              <a:rPr lang="en-US" sz="3200" dirty="0" smtClean="0"/>
              <a:t>1.	Evolutionary </a:t>
            </a:r>
            <a:r>
              <a:rPr lang="en-US" sz="3200" dirty="0"/>
              <a:t>anthropology shows that our power of bonding is ancient: systemic altruism is present in our genus from 1.8 million years ago. (</a:t>
            </a:r>
            <a:r>
              <a:rPr lang="en-US" sz="3200" dirty="0" err="1"/>
              <a:t>Spikins</a:t>
            </a:r>
            <a:r>
              <a:rPr lang="en-US" sz="3200" dirty="0"/>
              <a:t> et al. 2010). </a:t>
            </a:r>
            <a:r>
              <a:rPr lang="en-GB" sz="3200" dirty="0"/>
              <a:t> </a:t>
            </a:r>
            <a:endParaRPr lang="en-GB" sz="3200" dirty="0" smtClean="0"/>
          </a:p>
          <a:p>
            <a:pPr marL="0" indent="0">
              <a:buNone/>
            </a:pPr>
            <a:endParaRPr lang="en-GB" sz="3200" dirty="0"/>
          </a:p>
          <a:p>
            <a:pPr marL="0" indent="0">
              <a:buNone/>
            </a:pPr>
            <a:r>
              <a:rPr lang="en-US" sz="3200" dirty="0"/>
              <a:t>2.	</a:t>
            </a:r>
            <a:r>
              <a:rPr lang="en-US" sz="3200" dirty="0" smtClean="0"/>
              <a:t>Neuroscience of the social </a:t>
            </a:r>
            <a:r>
              <a:rPr lang="en-US" sz="3200" dirty="0"/>
              <a:t>cognition system (by which we bond) involves processes that recognize human movements and </a:t>
            </a:r>
            <a:r>
              <a:rPr lang="en-US" sz="3200" dirty="0" smtClean="0"/>
              <a:t>high </a:t>
            </a:r>
            <a:r>
              <a:rPr lang="en-US" sz="3200" dirty="0"/>
              <a:t>density information exchange through motor reflexes. These are </a:t>
            </a:r>
            <a:r>
              <a:rPr lang="en-US" sz="3200" dirty="0" smtClean="0"/>
              <a:t>‘ancient</a:t>
            </a:r>
            <a:r>
              <a:rPr lang="en-US" sz="3200" dirty="0"/>
              <a:t>’ areas of the brain (</a:t>
            </a:r>
            <a:r>
              <a:rPr lang="en-US" sz="3200" dirty="0" err="1"/>
              <a:t>Vogeley</a:t>
            </a:r>
            <a:r>
              <a:rPr lang="en-US" sz="3200" dirty="0"/>
              <a:t> 2016</a:t>
            </a:r>
            <a:r>
              <a:rPr lang="en-US" sz="3200" dirty="0" smtClean="0"/>
              <a:t>). </a:t>
            </a:r>
            <a:r>
              <a:rPr lang="en-GB" sz="3200" dirty="0"/>
              <a:t> </a:t>
            </a:r>
          </a:p>
          <a:p>
            <a:pPr marL="0" indent="0">
              <a:buNone/>
            </a:pPr>
            <a:endParaRPr lang="en-US" sz="3000" u="sng" dirty="0" smtClean="0"/>
          </a:p>
        </p:txBody>
      </p:sp>
    </p:spTree>
    <p:extLst>
      <p:ext uri="{BB962C8B-B14F-4D97-AF65-F5344CB8AC3E}">
        <p14:creationId xmlns:p14="http://schemas.microsoft.com/office/powerpoint/2010/main" val="234062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2855"/>
            <a:ext cx="10515600" cy="1325563"/>
          </a:xfrm>
        </p:spPr>
        <p:txBody>
          <a:bodyPr/>
          <a:lstStyle/>
          <a:p>
            <a:r>
              <a:rPr lang="en-US" b="1" dirty="0" smtClean="0"/>
              <a:t>The Social Cognition System </a:t>
            </a:r>
            <a:endParaRPr lang="en-US" b="1" dirty="0"/>
          </a:p>
        </p:txBody>
      </p:sp>
      <p:pic>
        <p:nvPicPr>
          <p:cNvPr id="6" name="Picture 5"/>
          <p:cNvPicPr>
            <a:picLocks noChangeAspect="1"/>
          </p:cNvPicPr>
          <p:nvPr/>
        </p:nvPicPr>
        <p:blipFill>
          <a:blip r:embed="rId2"/>
          <a:stretch>
            <a:fillRect/>
          </a:stretch>
        </p:blipFill>
        <p:spPr>
          <a:xfrm>
            <a:off x="4673249" y="4065015"/>
            <a:ext cx="3219880" cy="19803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581" y="3818848"/>
            <a:ext cx="2487204" cy="2487780"/>
          </a:xfrm>
          <a:prstGeom prst="rect">
            <a:avLst/>
          </a:prstGeom>
        </p:spPr>
      </p:pic>
      <p:grpSp>
        <p:nvGrpSpPr>
          <p:cNvPr id="11" name="Group 10"/>
          <p:cNvGrpSpPr/>
          <p:nvPr/>
        </p:nvGrpSpPr>
        <p:grpSpPr>
          <a:xfrm>
            <a:off x="838200" y="1854555"/>
            <a:ext cx="5803192" cy="1788159"/>
            <a:chOff x="2322126" y="2011516"/>
            <a:chExt cx="5803192" cy="1788159"/>
          </a:xfrm>
        </p:grpSpPr>
        <p:sp>
          <p:nvSpPr>
            <p:cNvPr id="8" name="TextBox 7"/>
            <p:cNvSpPr txBox="1"/>
            <p:nvPr/>
          </p:nvSpPr>
          <p:spPr>
            <a:xfrm>
              <a:off x="2322126" y="2011516"/>
              <a:ext cx="4903778" cy="523220"/>
            </a:xfrm>
            <a:prstGeom prst="rect">
              <a:avLst/>
            </a:prstGeom>
            <a:noFill/>
          </p:spPr>
          <p:txBody>
            <a:bodyPr wrap="none" rtlCol="0">
              <a:spAutoFit/>
            </a:bodyPr>
            <a:lstStyle/>
            <a:p>
              <a:r>
                <a:rPr lang="en-US" sz="2800" b="1" i="1" dirty="0" smtClean="0"/>
                <a:t>‘PARTICIPATIVE SENSE MAKING’</a:t>
              </a:r>
              <a:endParaRPr lang="en-US" sz="2800" b="1" i="1" dirty="0"/>
            </a:p>
          </p:txBody>
        </p:sp>
        <p:sp>
          <p:nvSpPr>
            <p:cNvPr id="9" name="TextBox 8"/>
            <p:cNvSpPr txBox="1"/>
            <p:nvPr/>
          </p:nvSpPr>
          <p:spPr>
            <a:xfrm>
              <a:off x="2322126" y="2656947"/>
              <a:ext cx="5803192" cy="523220"/>
            </a:xfrm>
            <a:prstGeom prst="rect">
              <a:avLst/>
            </a:prstGeom>
            <a:noFill/>
          </p:spPr>
          <p:txBody>
            <a:bodyPr wrap="none" rtlCol="0">
              <a:spAutoFit/>
            </a:bodyPr>
            <a:lstStyle/>
            <a:p>
              <a:r>
                <a:rPr lang="en-US" sz="2800" b="1" i="1" dirty="0" smtClean="0"/>
                <a:t>‘IN THE WORLD AND OF THE WORLD ’</a:t>
              </a:r>
              <a:endParaRPr lang="en-US" sz="2800" b="1" i="1" dirty="0"/>
            </a:p>
          </p:txBody>
        </p:sp>
        <p:sp>
          <p:nvSpPr>
            <p:cNvPr id="10" name="TextBox 9"/>
            <p:cNvSpPr txBox="1"/>
            <p:nvPr/>
          </p:nvSpPr>
          <p:spPr>
            <a:xfrm>
              <a:off x="2322126" y="3276455"/>
              <a:ext cx="3173369" cy="523220"/>
            </a:xfrm>
            <a:prstGeom prst="rect">
              <a:avLst/>
            </a:prstGeom>
            <a:noFill/>
          </p:spPr>
          <p:txBody>
            <a:bodyPr wrap="none" rtlCol="0">
              <a:spAutoFit/>
            </a:bodyPr>
            <a:lstStyle/>
            <a:p>
              <a:r>
                <a:rPr lang="en-US" sz="2800" b="1" i="1" dirty="0" smtClean="0"/>
                <a:t>‘SELF-ORGANIZING’ </a:t>
              </a:r>
              <a:endParaRPr lang="en-US" sz="2800" b="1" i="1"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428" y="798474"/>
            <a:ext cx="3129643" cy="234438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514" y="4065015"/>
            <a:ext cx="2709282" cy="1917807"/>
          </a:xfrm>
          <a:prstGeom prst="rect">
            <a:avLst/>
          </a:prstGeom>
        </p:spPr>
      </p:pic>
    </p:spTree>
    <p:extLst>
      <p:ext uri="{BB962C8B-B14F-4D97-AF65-F5344CB8AC3E}">
        <p14:creationId xmlns:p14="http://schemas.microsoft.com/office/powerpoint/2010/main" val="509135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Creative Overlap (4)</a:t>
            </a:r>
            <a:endParaRPr lang="en-US" b="1" dirty="0"/>
          </a:p>
        </p:txBody>
      </p:sp>
      <p:sp>
        <p:nvSpPr>
          <p:cNvPr id="3" name="Content Placeholder 2"/>
          <p:cNvSpPr>
            <a:spLocks noGrp="1"/>
          </p:cNvSpPr>
          <p:nvPr>
            <p:ph idx="1"/>
          </p:nvPr>
        </p:nvSpPr>
        <p:spPr>
          <a:xfrm>
            <a:off x="838200" y="1825621"/>
            <a:ext cx="10515600" cy="4351338"/>
          </a:xfrm>
        </p:spPr>
        <p:txBody>
          <a:bodyPr>
            <a:noAutofit/>
          </a:bodyPr>
          <a:lstStyle/>
          <a:p>
            <a:pPr marL="0" indent="0">
              <a:buNone/>
            </a:pPr>
            <a:r>
              <a:rPr lang="en-US" sz="3200" dirty="0" smtClean="0"/>
              <a:t>3.	Evolutionary </a:t>
            </a:r>
            <a:r>
              <a:rPr lang="en-US" sz="3200" dirty="0"/>
              <a:t>anthropology: advanced language and advanced linguistic consciousness are very late. Sporadically present perhaps from 60,000 </a:t>
            </a:r>
            <a:r>
              <a:rPr lang="en-US" sz="3200" dirty="0" err="1"/>
              <a:t>yrs</a:t>
            </a:r>
            <a:r>
              <a:rPr lang="en-US" sz="3200" dirty="0"/>
              <a:t> ago and systemically present from 12,000 years ago (first full representations of the human face and first massacre from 10,000 </a:t>
            </a:r>
            <a:r>
              <a:rPr lang="en-US" sz="3200" dirty="0" err="1"/>
              <a:t>yrs</a:t>
            </a:r>
            <a:r>
              <a:rPr lang="en-US" sz="3200" dirty="0"/>
              <a:t> ago</a:t>
            </a:r>
            <a:r>
              <a:rPr lang="en-US" sz="3200" dirty="0" smtClean="0"/>
              <a:t>). The </a:t>
            </a:r>
            <a:r>
              <a:rPr lang="en-US" sz="3200" dirty="0"/>
              <a:t>late emergence of advanced language was governed by cultural and environmental factors rather than by biology or genetics.</a:t>
            </a:r>
            <a:endParaRPr lang="en-GB" sz="3200" dirty="0"/>
          </a:p>
          <a:p>
            <a:pPr marL="0" indent="0">
              <a:buNone/>
            </a:pPr>
            <a:r>
              <a:rPr lang="en-GB" sz="3200" dirty="0"/>
              <a:t> </a:t>
            </a:r>
            <a:r>
              <a:rPr lang="en-US" sz="3200" dirty="0"/>
              <a:t>	</a:t>
            </a:r>
            <a:endParaRPr lang="en-US" sz="3000" u="sng" dirty="0" smtClean="0"/>
          </a:p>
        </p:txBody>
      </p:sp>
    </p:spTree>
    <p:extLst>
      <p:ext uri="{BB962C8B-B14F-4D97-AF65-F5344CB8AC3E}">
        <p14:creationId xmlns:p14="http://schemas.microsoft.com/office/powerpoint/2010/main" val="2018256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Creative Overlap (4)</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5647" y="1959764"/>
            <a:ext cx="1761509" cy="24927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592" y="2046656"/>
            <a:ext cx="2605585" cy="2318971"/>
          </a:xfrm>
          <a:prstGeom prst="rect">
            <a:avLst/>
          </a:prstGeom>
        </p:spPr>
      </p:pic>
      <p:sp>
        <p:nvSpPr>
          <p:cNvPr id="7" name="TextBox 6"/>
          <p:cNvSpPr txBox="1"/>
          <p:nvPr/>
        </p:nvSpPr>
        <p:spPr>
          <a:xfrm>
            <a:off x="4946576" y="2422240"/>
            <a:ext cx="1940596" cy="400110"/>
          </a:xfrm>
          <a:prstGeom prst="rect">
            <a:avLst/>
          </a:prstGeom>
          <a:noFill/>
        </p:spPr>
        <p:txBody>
          <a:bodyPr wrap="none" rtlCol="0">
            <a:spAutoFit/>
          </a:bodyPr>
          <a:lstStyle/>
          <a:p>
            <a:r>
              <a:rPr lang="en-US" sz="2000" dirty="0" smtClean="0"/>
              <a:t>10,000 years ago</a:t>
            </a:r>
            <a:endParaRPr lang="en-US" sz="2000" dirty="0"/>
          </a:p>
        </p:txBody>
      </p:sp>
      <p:sp>
        <p:nvSpPr>
          <p:cNvPr id="8" name="TextBox 7"/>
          <p:cNvSpPr txBox="1"/>
          <p:nvPr/>
        </p:nvSpPr>
        <p:spPr>
          <a:xfrm>
            <a:off x="2776714" y="4746849"/>
            <a:ext cx="901016" cy="523220"/>
          </a:xfrm>
          <a:prstGeom prst="rect">
            <a:avLst/>
          </a:prstGeom>
          <a:noFill/>
        </p:spPr>
        <p:txBody>
          <a:bodyPr wrap="none" rtlCol="0">
            <a:spAutoFit/>
          </a:bodyPr>
          <a:lstStyle/>
          <a:p>
            <a:r>
              <a:rPr lang="en-US" sz="2800" dirty="0" smtClean="0"/>
              <a:t>FACE</a:t>
            </a:r>
            <a:endParaRPr lang="en-US" sz="2800" dirty="0"/>
          </a:p>
        </p:txBody>
      </p:sp>
      <p:sp>
        <p:nvSpPr>
          <p:cNvPr id="9" name="TextBox 8"/>
          <p:cNvSpPr txBox="1"/>
          <p:nvPr/>
        </p:nvSpPr>
        <p:spPr>
          <a:xfrm>
            <a:off x="8383820" y="4746849"/>
            <a:ext cx="1071127" cy="523220"/>
          </a:xfrm>
          <a:prstGeom prst="rect">
            <a:avLst/>
          </a:prstGeom>
          <a:noFill/>
        </p:spPr>
        <p:txBody>
          <a:bodyPr wrap="none" rtlCol="0">
            <a:spAutoFit/>
          </a:bodyPr>
          <a:lstStyle/>
          <a:p>
            <a:r>
              <a:rPr lang="en-US" sz="2800" dirty="0" smtClean="0"/>
              <a:t>HAND</a:t>
            </a:r>
            <a:endParaRPr lang="en-US" sz="2800" dirty="0"/>
          </a:p>
        </p:txBody>
      </p:sp>
      <p:sp>
        <p:nvSpPr>
          <p:cNvPr id="10" name="Rectangle 9"/>
          <p:cNvSpPr/>
          <p:nvPr/>
        </p:nvSpPr>
        <p:spPr>
          <a:xfrm>
            <a:off x="4559812" y="5330468"/>
            <a:ext cx="2887330" cy="923330"/>
          </a:xfrm>
          <a:prstGeom prst="rect">
            <a:avLst/>
          </a:prstGeom>
          <a:solidFill>
            <a:srgbClr val="FF0000"/>
          </a:solidFill>
        </p:spPr>
        <p:txBody>
          <a:bodyPr wrap="none" lIns="91440" tIns="45720" rIns="91440" bIns="45720">
            <a:spAutoFit/>
          </a:bodyPr>
          <a:lstStyle/>
          <a:p>
            <a:pPr algn="ctr"/>
            <a:r>
              <a:rPr lang="en-GB" sz="5400" b="1" i="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language</a:t>
            </a:r>
            <a:endParaRPr lang="en-GB" sz="5400" b="1" i="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60755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Creative Overlap (4)</a:t>
            </a:r>
            <a:endParaRPr lang="en-US" b="1" dirty="0"/>
          </a:p>
        </p:txBody>
      </p:sp>
      <p:sp>
        <p:nvSpPr>
          <p:cNvPr id="3" name="Content Placeholder 2"/>
          <p:cNvSpPr>
            <a:spLocks noGrp="1"/>
          </p:cNvSpPr>
          <p:nvPr>
            <p:ph idx="1"/>
          </p:nvPr>
        </p:nvSpPr>
        <p:spPr/>
        <p:txBody>
          <a:bodyPr>
            <a:noAutofit/>
          </a:bodyPr>
          <a:lstStyle/>
          <a:p>
            <a:pPr marL="0" indent="0">
              <a:lnSpc>
                <a:spcPct val="100000"/>
              </a:lnSpc>
              <a:spcBef>
                <a:spcPts val="0"/>
              </a:spcBef>
              <a:buNone/>
            </a:pPr>
            <a:r>
              <a:rPr lang="en-US" sz="3200" dirty="0" smtClean="0"/>
              <a:t>4.        Neuroscience </a:t>
            </a:r>
            <a:r>
              <a:rPr lang="en-US" sz="3200" dirty="0"/>
              <a:t>and language: the recently discovered ‘semantic system’ is in the neocortex, which is the most ‘recent’ area of the brain (A. </a:t>
            </a:r>
            <a:r>
              <a:rPr lang="en-US" sz="3200" dirty="0" err="1"/>
              <a:t>Huth</a:t>
            </a:r>
            <a:r>
              <a:rPr lang="en-US" sz="3200" dirty="0"/>
              <a:t> et al. 2016). The meanings of even the most sophisticated words are located physically in the </a:t>
            </a:r>
            <a:r>
              <a:rPr lang="en-US" sz="3200"/>
              <a:t>three-dimensional </a:t>
            </a:r>
            <a:r>
              <a:rPr lang="en-US" sz="3200" smtClean="0"/>
              <a:t>voxels </a:t>
            </a:r>
            <a:r>
              <a:rPr lang="en-US" sz="3200" dirty="0"/>
              <a:t>of the neocortex. Even advanced mathematics entails the materiality of the </a:t>
            </a:r>
            <a:r>
              <a:rPr lang="en-US" sz="3200" dirty="0" smtClean="0"/>
              <a:t>sign. Language is the product of the creativity of both homo </a:t>
            </a:r>
            <a:r>
              <a:rPr lang="en-US" sz="3200" dirty="0" err="1" smtClean="0"/>
              <a:t>socius</a:t>
            </a:r>
            <a:r>
              <a:rPr lang="en-US" sz="3200" dirty="0" smtClean="0"/>
              <a:t> and homo </a:t>
            </a:r>
            <a:r>
              <a:rPr lang="en-US" sz="3200" dirty="0" err="1" smtClean="0"/>
              <a:t>faber</a:t>
            </a:r>
            <a:r>
              <a:rPr lang="en-US" sz="3200" dirty="0" smtClean="0"/>
              <a:t>. </a:t>
            </a:r>
            <a:endParaRPr lang="en-GB" sz="3200" dirty="0"/>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261393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81"/>
            <a:ext cx="10515600" cy="1325563"/>
          </a:xfrm>
        </p:spPr>
        <p:txBody>
          <a:bodyPr/>
          <a:lstStyle/>
          <a:p>
            <a:endParaRPr lang="en-US" b="1" dirty="0"/>
          </a:p>
        </p:txBody>
      </p:sp>
      <p:sp>
        <p:nvSpPr>
          <p:cNvPr id="3" name="Content Placeholder 2"/>
          <p:cNvSpPr>
            <a:spLocks noGrp="1"/>
          </p:cNvSpPr>
          <p:nvPr>
            <p:ph idx="1"/>
          </p:nvPr>
        </p:nvSpPr>
        <p:spPr/>
        <p:txBody>
          <a:bodyPr/>
          <a:lstStyle/>
          <a:p>
            <a:endParaRPr lang="en-US" dirty="0" smtClean="0"/>
          </a:p>
          <a:p>
            <a:pPr marL="457200" lvl="1" indent="0">
              <a:buNone/>
            </a:pPr>
            <a:endParaRPr lang="en-US" sz="4800" b="1" dirty="0" smtClean="0"/>
          </a:p>
          <a:p>
            <a:pPr marL="457200" lvl="1" indent="0" algn="ctr">
              <a:buNone/>
            </a:pPr>
            <a:r>
              <a:rPr lang="en-US" sz="4800" b="1" dirty="0" smtClean="0"/>
              <a:t>A</a:t>
            </a:r>
            <a:r>
              <a:rPr lang="en-US" sz="4800" b="1" dirty="0"/>
              <a:t>. 	INTRODUCTION  (1)</a:t>
            </a:r>
            <a:endParaRPr lang="en-US" sz="4800" dirty="0"/>
          </a:p>
        </p:txBody>
      </p:sp>
    </p:spTree>
    <p:extLst>
      <p:ext uri="{BB962C8B-B14F-4D97-AF65-F5344CB8AC3E}">
        <p14:creationId xmlns:p14="http://schemas.microsoft.com/office/powerpoint/2010/main" val="1700109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Creative Overlap: Conclusions (4)</a:t>
            </a:r>
            <a:endParaRPr lang="en-US" b="1" dirty="0"/>
          </a:p>
        </p:txBody>
      </p:sp>
      <p:sp>
        <p:nvSpPr>
          <p:cNvPr id="3" name="Content Placeholder 2"/>
          <p:cNvSpPr>
            <a:spLocks noGrp="1"/>
          </p:cNvSpPr>
          <p:nvPr>
            <p:ph idx="1"/>
          </p:nvPr>
        </p:nvSpPr>
        <p:spPr/>
        <p:txBody>
          <a:bodyPr>
            <a:noAutofit/>
          </a:bodyPr>
          <a:lstStyle/>
          <a:p>
            <a:pPr marL="0" indent="0">
              <a:buNone/>
            </a:pPr>
            <a:r>
              <a:rPr lang="en-US" sz="3200" dirty="0" smtClean="0"/>
              <a:t>5.       There </a:t>
            </a:r>
            <a:r>
              <a:rPr lang="en-US" sz="3200" dirty="0"/>
              <a:t>are two separate systems in play in the human body: the early, pre-linguistic altruistic system and the late developing, self-aware, advanced language system which supports advanced linguistic consciousness.  </a:t>
            </a:r>
            <a:endParaRPr lang="en-GB" sz="3200" dirty="0"/>
          </a:p>
          <a:p>
            <a:pPr marL="0" indent="0">
              <a:buNone/>
            </a:pPr>
            <a:r>
              <a:rPr lang="en-US" sz="3200" dirty="0"/>
              <a:t>6.	Since both entail different kinds of reasoning, within the single human body, we can say that there is a potentially </a:t>
            </a:r>
            <a:r>
              <a:rPr lang="en-US" sz="3200" u="sng" dirty="0"/>
              <a:t>highly creative unity </a:t>
            </a:r>
            <a:r>
              <a:rPr lang="en-US" sz="3200" dirty="0"/>
              <a:t>between </a:t>
            </a:r>
            <a:r>
              <a:rPr lang="en-US" sz="3200" i="1" dirty="0"/>
              <a:t>homo </a:t>
            </a:r>
            <a:r>
              <a:rPr lang="en-US" sz="3200" i="1" dirty="0" err="1"/>
              <a:t>socius</a:t>
            </a:r>
            <a:r>
              <a:rPr lang="en-US" sz="3200" dirty="0"/>
              <a:t> </a:t>
            </a:r>
            <a:r>
              <a:rPr lang="en-US" sz="3200" dirty="0" smtClean="0"/>
              <a:t>(‘social reasoning within complexity’) and </a:t>
            </a:r>
            <a:r>
              <a:rPr lang="en-US" sz="3200" i="1" dirty="0"/>
              <a:t>homo </a:t>
            </a:r>
            <a:r>
              <a:rPr lang="en-US" sz="3200" i="1" dirty="0" err="1"/>
              <a:t>faber</a:t>
            </a:r>
            <a:r>
              <a:rPr lang="en-US" sz="3200" dirty="0"/>
              <a:t> </a:t>
            </a:r>
            <a:r>
              <a:rPr lang="en-US" sz="3200" dirty="0" smtClean="0"/>
              <a:t>(‘objectifying reasoning reducing complexity’) but </a:t>
            </a:r>
            <a:r>
              <a:rPr lang="en-US" sz="3200" dirty="0"/>
              <a:t>also a potential </a:t>
            </a:r>
            <a:r>
              <a:rPr lang="en-US" sz="3200" dirty="0" smtClean="0"/>
              <a:t>for </a:t>
            </a:r>
            <a:r>
              <a:rPr lang="en-US" sz="3200" u="sng" dirty="0" smtClean="0"/>
              <a:t>deep tension</a:t>
            </a:r>
            <a:r>
              <a:rPr lang="en-US" sz="3200" dirty="0"/>
              <a:t>.</a:t>
            </a:r>
            <a:endParaRPr lang="en-GB" sz="3200" dirty="0"/>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1554501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81"/>
            <a:ext cx="10515600" cy="1325563"/>
          </a:xfrm>
        </p:spPr>
        <p:txBody>
          <a:bodyPr/>
          <a:lstStyle/>
          <a:p>
            <a:endParaRPr lang="en-US" b="1" dirty="0"/>
          </a:p>
        </p:txBody>
      </p:sp>
      <p:sp>
        <p:nvSpPr>
          <p:cNvPr id="3" name="Content Placeholder 2"/>
          <p:cNvSpPr>
            <a:spLocks noGrp="1"/>
          </p:cNvSpPr>
          <p:nvPr>
            <p:ph idx="1"/>
          </p:nvPr>
        </p:nvSpPr>
        <p:spPr/>
        <p:txBody>
          <a:bodyPr/>
          <a:lstStyle/>
          <a:p>
            <a:endParaRPr lang="en-US" dirty="0" smtClean="0"/>
          </a:p>
          <a:p>
            <a:pPr marL="457200" lvl="1" indent="0">
              <a:buNone/>
            </a:pPr>
            <a:endParaRPr lang="en-US" sz="4800" b="1" dirty="0" smtClean="0"/>
          </a:p>
          <a:p>
            <a:pPr marL="457200" lvl="1" indent="0" algn="ctr">
              <a:buNone/>
            </a:pPr>
            <a:r>
              <a:rPr lang="en-US" sz="4800" b="1" dirty="0" smtClean="0"/>
              <a:t>C. </a:t>
            </a:r>
            <a:r>
              <a:rPr lang="en-US" sz="4800" b="1" dirty="0"/>
              <a:t>	</a:t>
            </a:r>
            <a:r>
              <a:rPr lang="en-US" sz="4800" b="1" dirty="0" smtClean="0"/>
              <a:t>HISTORY  (5-7)</a:t>
            </a:r>
            <a:endParaRPr lang="en-US" sz="4800" dirty="0"/>
          </a:p>
        </p:txBody>
      </p:sp>
    </p:spTree>
    <p:extLst>
      <p:ext uri="{BB962C8B-B14F-4D97-AF65-F5344CB8AC3E}">
        <p14:creationId xmlns:p14="http://schemas.microsoft.com/office/powerpoint/2010/main" val="1117733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Unity and Tension in the Human (5)</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US" sz="3200" dirty="0"/>
              <a:t>1.	</a:t>
            </a:r>
            <a:r>
              <a:rPr lang="en-US" sz="3200" i="1" dirty="0"/>
              <a:t>Homo </a:t>
            </a:r>
            <a:r>
              <a:rPr lang="en-US" sz="3200" i="1" dirty="0" err="1" smtClean="0"/>
              <a:t>socius</a:t>
            </a:r>
            <a:r>
              <a:rPr lang="en-US" sz="3200" i="1" dirty="0" smtClean="0"/>
              <a:t>: </a:t>
            </a:r>
            <a:r>
              <a:rPr lang="en-US" sz="3200" dirty="0" smtClean="0"/>
              <a:t>Reasoning</a:t>
            </a:r>
            <a:r>
              <a:rPr lang="en-US" sz="3200" dirty="0"/>
              <a:t>: participative; open; non-controlling; non-objectifying; non-</a:t>
            </a:r>
            <a:r>
              <a:rPr lang="en-US" sz="3200" dirty="0" err="1"/>
              <a:t>instrumentalizing</a:t>
            </a:r>
            <a:r>
              <a:rPr lang="en-US" sz="3200" dirty="0"/>
              <a:t>: </a:t>
            </a:r>
            <a:endParaRPr lang="en-US" sz="3200" dirty="0" smtClean="0"/>
          </a:p>
          <a:p>
            <a:pPr marL="0" indent="0">
              <a:buNone/>
            </a:pPr>
            <a:r>
              <a:rPr lang="en-US" sz="3200" dirty="0" smtClean="0"/>
              <a:t>This is person to person reasoning of the FACE  (sharing) which </a:t>
            </a:r>
            <a:r>
              <a:rPr lang="en-US" sz="3200" u="sng" dirty="0" smtClean="0"/>
              <a:t>accepts</a:t>
            </a:r>
            <a:r>
              <a:rPr lang="en-US" sz="3200" dirty="0" smtClean="0"/>
              <a:t> complexity</a:t>
            </a:r>
          </a:p>
          <a:p>
            <a:pPr marL="0" indent="0">
              <a:buNone/>
            </a:pPr>
            <a:endParaRPr lang="en-GB" sz="3200" dirty="0"/>
          </a:p>
          <a:p>
            <a:pPr marL="0" indent="0">
              <a:buNone/>
            </a:pPr>
            <a:r>
              <a:rPr lang="en-US" sz="3200" dirty="0"/>
              <a:t>2.	</a:t>
            </a:r>
            <a:r>
              <a:rPr lang="en-US" sz="3200" i="1" dirty="0"/>
              <a:t>Homo </a:t>
            </a:r>
            <a:r>
              <a:rPr lang="en-US" sz="3200" i="1" dirty="0" err="1" smtClean="0"/>
              <a:t>faber</a:t>
            </a:r>
            <a:r>
              <a:rPr lang="en-US" sz="3200" i="1" dirty="0" smtClean="0"/>
              <a:t>: </a:t>
            </a:r>
            <a:r>
              <a:rPr lang="en-US" sz="3200" dirty="0" smtClean="0"/>
              <a:t>Reasoning</a:t>
            </a:r>
            <a:r>
              <a:rPr lang="en-US" sz="3200" dirty="0"/>
              <a:t>: observer; controlling; objectifying; </a:t>
            </a:r>
            <a:r>
              <a:rPr lang="en-US" sz="3200" dirty="0" err="1" smtClean="0"/>
              <a:t>instrumentalizing</a:t>
            </a:r>
            <a:r>
              <a:rPr lang="en-US" sz="3200" dirty="0"/>
              <a:t>:</a:t>
            </a:r>
            <a:endParaRPr lang="en-GB" sz="3200" dirty="0"/>
          </a:p>
          <a:p>
            <a:pPr marL="0" indent="0">
              <a:buNone/>
            </a:pPr>
            <a:r>
              <a:rPr lang="en-US" sz="3200" dirty="0" smtClean="0"/>
              <a:t>This is person to world reasoning of the HAND</a:t>
            </a:r>
            <a:r>
              <a:rPr lang="en-US" sz="3200" dirty="0"/>
              <a:t> </a:t>
            </a:r>
            <a:r>
              <a:rPr lang="en-US" sz="3200" dirty="0" smtClean="0"/>
              <a:t>(working) which </a:t>
            </a:r>
            <a:r>
              <a:rPr lang="en-US" sz="3200" u="sng" dirty="0" smtClean="0"/>
              <a:t>reduces</a:t>
            </a:r>
            <a:r>
              <a:rPr lang="en-US" sz="3200" dirty="0" smtClean="0"/>
              <a:t> complexity</a:t>
            </a:r>
            <a:endParaRPr lang="en-GB" sz="3200" dirty="0"/>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1139058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makes us Human? (6)</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GB" sz="3200" dirty="0"/>
              <a:t>1.	For three million years we have shown signs of being both social and technological.  </a:t>
            </a:r>
          </a:p>
          <a:p>
            <a:pPr marL="0" indent="0">
              <a:buNone/>
            </a:pPr>
            <a:r>
              <a:rPr lang="en-GB" sz="3200" dirty="0"/>
              <a:t>2.	Our sociality and our technology are both </a:t>
            </a:r>
            <a:r>
              <a:rPr lang="en-GB" sz="3200" i="1" dirty="0"/>
              <a:t>creative</a:t>
            </a:r>
            <a:r>
              <a:rPr lang="en-GB" sz="3200" dirty="0"/>
              <a:t> (seeing the person in the movements of the face; seeing the tool in the stone</a:t>
            </a:r>
            <a:r>
              <a:rPr lang="en-GB" sz="3200" dirty="0" smtClean="0"/>
              <a:t>).</a:t>
            </a:r>
            <a:r>
              <a:rPr lang="en-GB" sz="3200" dirty="0"/>
              <a:t> </a:t>
            </a:r>
          </a:p>
          <a:p>
            <a:pPr marL="0" indent="0">
              <a:buNone/>
            </a:pPr>
            <a:r>
              <a:rPr lang="en-GB" sz="3200" dirty="0"/>
              <a:t>3.	Human evolution has been guided by the close and intense interaction of </a:t>
            </a:r>
            <a:r>
              <a:rPr lang="en-US" sz="3200" i="1" dirty="0"/>
              <a:t>Homo </a:t>
            </a:r>
            <a:r>
              <a:rPr lang="en-US" sz="3200" i="1" dirty="0" err="1"/>
              <a:t>socius</a:t>
            </a:r>
            <a:r>
              <a:rPr lang="en-US" sz="3200" i="1" dirty="0"/>
              <a:t> </a:t>
            </a:r>
            <a:r>
              <a:rPr lang="en-US" sz="3200" dirty="0"/>
              <a:t> and </a:t>
            </a:r>
            <a:r>
              <a:rPr lang="en-US" sz="3200" i="1" dirty="0"/>
              <a:t>Homo </a:t>
            </a:r>
            <a:r>
              <a:rPr lang="en-US" sz="3200" i="1" dirty="0" err="1"/>
              <a:t>faber</a:t>
            </a:r>
            <a:r>
              <a:rPr lang="en-US" sz="3200" dirty="0"/>
              <a:t>: the so-called ‘ratcheting effect’. Tool manufacture was always learned in groups and so was </a:t>
            </a:r>
            <a:r>
              <a:rPr lang="en-US" sz="3200" dirty="0" smtClean="0"/>
              <a:t>intensely social</a:t>
            </a:r>
            <a:r>
              <a:rPr lang="en-US" sz="3200" dirty="0"/>
              <a:t>. </a:t>
            </a:r>
            <a:endParaRPr lang="en-GB" sz="3200" dirty="0"/>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17330034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makes us Human? (6)</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US" sz="3200" dirty="0"/>
              <a:t>4.	The balance between </a:t>
            </a:r>
            <a:r>
              <a:rPr lang="en-US" sz="3200" i="1" dirty="0"/>
              <a:t>Homo </a:t>
            </a:r>
            <a:r>
              <a:rPr lang="en-US" sz="3200" i="1" dirty="0" err="1"/>
              <a:t>socius</a:t>
            </a:r>
            <a:r>
              <a:rPr lang="en-US" sz="3200" i="1" dirty="0"/>
              <a:t> </a:t>
            </a:r>
            <a:r>
              <a:rPr lang="en-US" sz="3200" dirty="0"/>
              <a:t> and </a:t>
            </a:r>
            <a:r>
              <a:rPr lang="en-US" sz="3200" i="1" dirty="0"/>
              <a:t>Homo </a:t>
            </a:r>
            <a:r>
              <a:rPr lang="en-US" sz="3200" i="1" dirty="0" err="1"/>
              <a:t>faber</a:t>
            </a:r>
            <a:r>
              <a:rPr lang="en-US" sz="3200" i="1" dirty="0"/>
              <a:t> </a:t>
            </a:r>
            <a:r>
              <a:rPr lang="en-US" sz="3200" dirty="0"/>
              <a:t>was controlled by </a:t>
            </a:r>
            <a:r>
              <a:rPr lang="en-US" sz="3200" i="1" dirty="0"/>
              <a:t>culture</a:t>
            </a:r>
            <a:r>
              <a:rPr lang="en-US" sz="3200" dirty="0"/>
              <a:t> and </a:t>
            </a:r>
            <a:r>
              <a:rPr lang="en-US" sz="3200" i="1" dirty="0"/>
              <a:t>environment</a:t>
            </a:r>
            <a:r>
              <a:rPr lang="en-US" sz="3200" dirty="0"/>
              <a:t>.  In times of </a:t>
            </a:r>
            <a:r>
              <a:rPr lang="en-US" sz="3200" i="1" dirty="0" err="1"/>
              <a:t>socius</a:t>
            </a:r>
            <a:r>
              <a:rPr lang="en-US" sz="3200" dirty="0"/>
              <a:t>, we were more static, In times of </a:t>
            </a:r>
            <a:r>
              <a:rPr lang="en-US" sz="3200" i="1" dirty="0" err="1"/>
              <a:t>faber</a:t>
            </a:r>
            <a:r>
              <a:rPr lang="en-US" sz="3200" dirty="0"/>
              <a:t> (contact with new technologies and groups),  we were more innovative</a:t>
            </a:r>
            <a:r>
              <a:rPr lang="en-US" sz="3200" dirty="0" smtClean="0"/>
              <a:t>.</a:t>
            </a:r>
            <a:r>
              <a:rPr lang="en-US" sz="3200" dirty="0"/>
              <a:t> </a:t>
            </a:r>
            <a:endParaRPr lang="en-GB" sz="3200" dirty="0"/>
          </a:p>
          <a:p>
            <a:pPr marL="0" indent="0">
              <a:buNone/>
            </a:pPr>
            <a:r>
              <a:rPr lang="en-US" sz="3200" dirty="0"/>
              <a:t>5a.	Our advanced modern language, with its origins in both ‘face’ and ‘hand’, is the creative realization of this dual creativity. The brain thinks modern words are ‘tools’ (and they appear following the development of sophisticated </a:t>
            </a:r>
            <a:r>
              <a:rPr lang="en-US" sz="3200" dirty="0" err="1"/>
              <a:t>Levallois</a:t>
            </a:r>
            <a:r>
              <a:rPr lang="en-US" sz="3200" dirty="0"/>
              <a:t> and Mousterian tool-making techniques). </a:t>
            </a:r>
            <a:endParaRPr lang="en-GB" sz="3200" dirty="0"/>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371674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makes us Human? (6)</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US" sz="3200" dirty="0"/>
              <a:t>5b.	The learning of a language is the </a:t>
            </a:r>
            <a:r>
              <a:rPr lang="en-US" sz="3200" u="sng" dirty="0"/>
              <a:t>internalization</a:t>
            </a:r>
            <a:r>
              <a:rPr lang="en-US" sz="3200" dirty="0"/>
              <a:t> of material signs, of sound or shape, which are held in common across a linguistic community. This points to a common material change in the brains of members of that community, which grounds the possibility of an enhanced sociality</a:t>
            </a:r>
            <a:r>
              <a:rPr lang="en-US" sz="3200" dirty="0" smtClean="0"/>
              <a:t>.</a:t>
            </a:r>
            <a:r>
              <a:rPr lang="en-US" sz="3200" dirty="0"/>
              <a:t> </a:t>
            </a:r>
            <a:endParaRPr lang="en-GB" sz="3200" dirty="0"/>
          </a:p>
          <a:p>
            <a:pPr marL="0" indent="0">
              <a:buNone/>
            </a:pPr>
            <a:r>
              <a:rPr lang="en-US" sz="3200" dirty="0"/>
              <a:t>5c.	</a:t>
            </a:r>
            <a:r>
              <a:rPr lang="en-US" sz="3200" dirty="0" smtClean="0"/>
              <a:t>The </a:t>
            </a:r>
            <a:r>
              <a:rPr lang="en-US" sz="3200" u="sng" dirty="0" smtClean="0"/>
              <a:t>external emphasis and performance</a:t>
            </a:r>
            <a:r>
              <a:rPr lang="en-US" sz="3200" dirty="0" smtClean="0"/>
              <a:t> of the internal materiality </a:t>
            </a:r>
            <a:r>
              <a:rPr lang="en-US" sz="3200" dirty="0"/>
              <a:t>of the sign </a:t>
            </a:r>
            <a:r>
              <a:rPr lang="en-US" sz="3200" dirty="0" smtClean="0"/>
              <a:t>as shared intensifies human solidarity and sociality within the group. It ‘disarms’ language. We laugh together and tell each other stories in </a:t>
            </a:r>
            <a:r>
              <a:rPr lang="en-US" sz="3200" dirty="0"/>
              <a:t>close </a:t>
            </a:r>
            <a:r>
              <a:rPr lang="en-US" sz="3200" dirty="0" smtClean="0"/>
              <a:t>relationships. In public rituals there is rhythm, chant, calligraphy and singing. </a:t>
            </a:r>
            <a:endParaRPr lang="en-GB" sz="3200" dirty="0"/>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124847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Neolithic Challenge (7)</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US" sz="3200" dirty="0"/>
              <a:t>1a.	Prior to the Neolithic (c. 10,000 years ago), we lived in the main in peaceful hunter gatherer groups of </a:t>
            </a:r>
            <a:r>
              <a:rPr lang="en-US" sz="3200" dirty="0" smtClean="0"/>
              <a:t>several hundreds or less. </a:t>
            </a:r>
            <a:r>
              <a:rPr lang="en-US" sz="3200" dirty="0"/>
              <a:t> </a:t>
            </a:r>
            <a:endParaRPr lang="en-GB" sz="3200" dirty="0"/>
          </a:p>
          <a:p>
            <a:pPr marL="0" indent="0">
              <a:buNone/>
            </a:pPr>
            <a:r>
              <a:rPr lang="en-US" sz="3200" dirty="0"/>
              <a:t>1b.	With the Neolithic came agriculture, settlement and walled townships, and a significant, sudden increase of population size to 3000-4,000</a:t>
            </a:r>
            <a:r>
              <a:rPr lang="en-US" sz="3200" dirty="0" smtClean="0"/>
              <a:t>.</a:t>
            </a:r>
            <a:r>
              <a:rPr lang="en-US" sz="3200" dirty="0"/>
              <a:t> </a:t>
            </a:r>
            <a:endParaRPr lang="en-GB" sz="3200" dirty="0"/>
          </a:p>
          <a:p>
            <a:pPr marL="0" indent="0">
              <a:buNone/>
            </a:pPr>
            <a:r>
              <a:rPr lang="en-US" sz="3200" dirty="0"/>
              <a:t>1c.	The ‘Dunbar number’ suggests that we can only sustain face-to-face relationships with up to 150 people. </a:t>
            </a:r>
            <a:endParaRPr lang="en-GB" sz="3200" dirty="0"/>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733967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Neolithic Challenge (7)</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US" sz="3200" dirty="0"/>
              <a:t>1d.	With the arrival also of advanced language, the first systemic massacre of a community of human beings by another occurs in the early Neolithic some 10,000 years ago. Words and tools have become weapons in the hand that are turned against the human face. There is no evidence of systemic intra- or inter-human violence before the Neolithic</a:t>
            </a:r>
            <a:r>
              <a:rPr lang="en-US" sz="3200" dirty="0" smtClean="0"/>
              <a:t>.</a:t>
            </a:r>
            <a:r>
              <a:rPr lang="en-US" sz="3200" dirty="0"/>
              <a:t> </a:t>
            </a:r>
            <a:endParaRPr lang="en-GB" sz="3200" dirty="0"/>
          </a:p>
          <a:p>
            <a:pPr marL="0" indent="0">
              <a:buNone/>
            </a:pPr>
            <a:r>
              <a:rPr lang="en-US" sz="3200" dirty="0"/>
              <a:t>2a.	We are the sole human lineage to survive into the modern period (of 20 or so). How  did we survive the Neolithic with its significant destabilization? How did the human social cognition system adapt to larger populations.</a:t>
            </a:r>
            <a:endParaRPr lang="en-GB" sz="3200" dirty="0"/>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849531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Neolithic Challenge (7)</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US" sz="3200" dirty="0"/>
              <a:t>2b.	What can we lessons can we learn from this early adaptation for today, when we are once again experiencing ‘population growth’, or the compression of space and time, through processes of globalization? </a:t>
            </a:r>
            <a:r>
              <a:rPr lang="en-US" sz="3200" i="1" dirty="0" smtClean="0"/>
              <a:t>(Cf</a:t>
            </a:r>
            <a:r>
              <a:rPr lang="en-US" sz="3200" i="1" dirty="0"/>
              <a:t>. Marx in ‘Results of the direct production process’, 1864, publ. 1933</a:t>
            </a:r>
            <a:r>
              <a:rPr lang="en-US" sz="3200" i="1" dirty="0" smtClean="0"/>
              <a:t>).</a:t>
            </a:r>
            <a:r>
              <a:rPr lang="en-US" sz="3200" dirty="0"/>
              <a:t> </a:t>
            </a:r>
            <a:endParaRPr lang="en-GB" sz="3200" dirty="0"/>
          </a:p>
          <a:p>
            <a:pPr marL="0" indent="0">
              <a:buNone/>
            </a:pPr>
            <a:r>
              <a:rPr lang="en-US" sz="3200" i="1" dirty="0"/>
              <a:t>2c.	Can we re-discover the fundamental unity of technology and sociality in genus Homo? </a:t>
            </a:r>
            <a:r>
              <a:rPr lang="en-US" sz="3200" i="1" dirty="0" smtClean="0"/>
              <a:t>What </a:t>
            </a:r>
            <a:r>
              <a:rPr lang="en-US" sz="3200" i="1" dirty="0"/>
              <a:t>practices might reveal this</a:t>
            </a:r>
            <a:r>
              <a:rPr lang="en-US" sz="3200" i="1" dirty="0" smtClean="0"/>
              <a:t>? What new practices might follow from this breakthrough in self-understanding?</a:t>
            </a:r>
            <a:endParaRPr lang="en-GB" sz="3200" dirty="0"/>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406299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81"/>
            <a:ext cx="10515600" cy="1325563"/>
          </a:xfrm>
        </p:spPr>
        <p:txBody>
          <a:bodyPr/>
          <a:lstStyle/>
          <a:p>
            <a:endParaRPr lang="en-US" b="1" dirty="0"/>
          </a:p>
        </p:txBody>
      </p:sp>
      <p:sp>
        <p:nvSpPr>
          <p:cNvPr id="3" name="Content Placeholder 2"/>
          <p:cNvSpPr>
            <a:spLocks noGrp="1"/>
          </p:cNvSpPr>
          <p:nvPr>
            <p:ph idx="1"/>
          </p:nvPr>
        </p:nvSpPr>
        <p:spPr/>
        <p:txBody>
          <a:bodyPr/>
          <a:lstStyle/>
          <a:p>
            <a:endParaRPr lang="en-US" dirty="0" smtClean="0"/>
          </a:p>
          <a:p>
            <a:pPr marL="457200" lvl="1" indent="0">
              <a:buNone/>
            </a:pPr>
            <a:endParaRPr lang="en-US" sz="4800" b="1" dirty="0" smtClean="0"/>
          </a:p>
          <a:p>
            <a:pPr marL="457200" lvl="1" indent="0" algn="ctr">
              <a:buNone/>
            </a:pPr>
            <a:r>
              <a:rPr lang="en-US" sz="4800" b="1" dirty="0"/>
              <a:t>D</a:t>
            </a:r>
            <a:r>
              <a:rPr lang="en-US" sz="4800" b="1" dirty="0" smtClean="0"/>
              <a:t>. </a:t>
            </a:r>
            <a:r>
              <a:rPr lang="en-US" sz="4800" b="1" dirty="0"/>
              <a:t>	</a:t>
            </a:r>
            <a:r>
              <a:rPr lang="en-US" sz="4800" b="1" dirty="0" smtClean="0"/>
              <a:t>THE HUMAN SOCIAL COGNITION SYSTEM (8-9)</a:t>
            </a:r>
            <a:endParaRPr lang="en-US" sz="4800" dirty="0"/>
          </a:p>
        </p:txBody>
      </p:sp>
    </p:spTree>
    <p:extLst>
      <p:ext uri="{BB962C8B-B14F-4D97-AF65-F5344CB8AC3E}">
        <p14:creationId xmlns:p14="http://schemas.microsoft.com/office/powerpoint/2010/main" val="1715215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81"/>
            <a:ext cx="10515600" cy="1325563"/>
          </a:xfrm>
        </p:spPr>
        <p:txBody>
          <a:bodyPr/>
          <a:lstStyle/>
          <a:p>
            <a:r>
              <a:rPr lang="en-US" b="1" dirty="0" smtClean="0"/>
              <a:t>HISTORY EAST AND WEST (1)</a:t>
            </a:r>
            <a:endParaRPr lang="en-US" dirty="0"/>
          </a:p>
        </p:txBody>
      </p:sp>
      <p:sp>
        <p:nvSpPr>
          <p:cNvPr id="3" name="Content Placeholder 2"/>
          <p:cNvSpPr>
            <a:spLocks noGrp="1"/>
          </p:cNvSpPr>
          <p:nvPr>
            <p:ph idx="1"/>
          </p:nvPr>
        </p:nvSpPr>
        <p:spPr/>
        <p:txBody>
          <a:bodyPr/>
          <a:lstStyle/>
          <a:p>
            <a:endParaRPr lang="en-US" dirty="0" smtClean="0"/>
          </a:p>
          <a:p>
            <a:pPr lvl="1"/>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517414"/>
            <a:ext cx="3883925" cy="5180366"/>
          </a:xfrm>
          <a:prstGeom prst="rect">
            <a:avLst/>
          </a:prstGeom>
        </p:spPr>
      </p:pic>
      <p:sp>
        <p:nvSpPr>
          <p:cNvPr id="6" name="TextBox 5"/>
          <p:cNvSpPr txBox="1"/>
          <p:nvPr/>
        </p:nvSpPr>
        <p:spPr>
          <a:xfrm>
            <a:off x="7096836" y="2129049"/>
            <a:ext cx="4157470" cy="3970318"/>
          </a:xfrm>
          <a:prstGeom prst="rect">
            <a:avLst/>
          </a:prstGeom>
          <a:noFill/>
        </p:spPr>
        <p:txBody>
          <a:bodyPr wrap="square" rtlCol="0">
            <a:spAutoFit/>
          </a:bodyPr>
          <a:lstStyle/>
          <a:p>
            <a:r>
              <a:rPr lang="en-US" sz="3600" dirty="0" smtClean="0">
                <a:latin typeface="Segoe Script" charset="0"/>
                <a:ea typeface="Segoe Script" charset="0"/>
                <a:cs typeface="Segoe Script" charset="0"/>
              </a:rPr>
              <a:t>PRE-MODERN</a:t>
            </a:r>
          </a:p>
          <a:p>
            <a:endParaRPr lang="en-US" sz="3600" dirty="0" smtClean="0">
              <a:latin typeface="Segoe Script" charset="0"/>
              <a:ea typeface="Segoe Script" charset="0"/>
              <a:cs typeface="Segoe Script" charset="0"/>
            </a:endParaRPr>
          </a:p>
          <a:p>
            <a:r>
              <a:rPr lang="en-US" sz="3600" dirty="0" smtClean="0">
                <a:latin typeface="Colonna MT" charset="0"/>
                <a:ea typeface="Colonna MT" charset="0"/>
                <a:cs typeface="Colonna MT" charset="0"/>
              </a:rPr>
              <a:t>EARLY MODERN</a:t>
            </a:r>
          </a:p>
          <a:p>
            <a:r>
              <a:rPr lang="en-US" sz="3600" dirty="0" smtClean="0">
                <a:latin typeface="Colonna MT" charset="0"/>
                <a:ea typeface="Colonna MT" charset="0"/>
                <a:cs typeface="Colonna MT" charset="0"/>
              </a:rPr>
              <a:t> </a:t>
            </a:r>
          </a:p>
          <a:p>
            <a:r>
              <a:rPr lang="en-US" sz="3600" dirty="0" smtClean="0">
                <a:latin typeface="American Typewriter Condensed" charset="0"/>
                <a:ea typeface="American Typewriter Condensed" charset="0"/>
                <a:cs typeface="American Typewriter Condensed" charset="0"/>
              </a:rPr>
              <a:t>MODERN</a:t>
            </a:r>
          </a:p>
          <a:p>
            <a:r>
              <a:rPr lang="en-US" sz="3600" dirty="0" smtClean="0">
                <a:latin typeface="American Typewriter Condensed" charset="0"/>
                <a:ea typeface="American Typewriter Condensed" charset="0"/>
                <a:cs typeface="American Typewriter Condensed" charset="0"/>
              </a:rPr>
              <a:t> </a:t>
            </a:r>
          </a:p>
          <a:p>
            <a:r>
              <a:rPr lang="en-US" sz="3600" i="1" dirty="0">
                <a:latin typeface="Chalkboard SE" charset="0"/>
                <a:ea typeface="Chalkboard SE" charset="0"/>
                <a:cs typeface="Chalkboard SE" charset="0"/>
              </a:rPr>
              <a:t>p</a:t>
            </a:r>
            <a:r>
              <a:rPr lang="en-US" sz="3600" i="1" dirty="0" smtClean="0">
                <a:latin typeface="Chalkboard SE" charset="0"/>
                <a:ea typeface="Chalkboard SE" charset="0"/>
                <a:cs typeface="Chalkboard SE" charset="0"/>
              </a:rPr>
              <a:t>ost-modern</a:t>
            </a:r>
          </a:p>
        </p:txBody>
      </p:sp>
    </p:spTree>
    <p:extLst>
      <p:ext uri="{BB962C8B-B14F-4D97-AF65-F5344CB8AC3E}">
        <p14:creationId xmlns:p14="http://schemas.microsoft.com/office/powerpoint/2010/main" val="1353812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2855"/>
            <a:ext cx="10515600" cy="1325563"/>
          </a:xfrm>
        </p:spPr>
        <p:txBody>
          <a:bodyPr/>
          <a:lstStyle/>
          <a:p>
            <a:r>
              <a:rPr lang="en-US" b="1" dirty="0" smtClean="0"/>
              <a:t>The Social Cognition System </a:t>
            </a:r>
            <a:endParaRPr lang="en-US" b="1" dirty="0"/>
          </a:p>
        </p:txBody>
      </p:sp>
      <p:pic>
        <p:nvPicPr>
          <p:cNvPr id="6" name="Picture 5"/>
          <p:cNvPicPr>
            <a:picLocks noChangeAspect="1"/>
          </p:cNvPicPr>
          <p:nvPr/>
        </p:nvPicPr>
        <p:blipFill>
          <a:blip r:embed="rId2"/>
          <a:stretch>
            <a:fillRect/>
          </a:stretch>
        </p:blipFill>
        <p:spPr>
          <a:xfrm>
            <a:off x="4673249" y="4065015"/>
            <a:ext cx="3219880" cy="19803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581" y="3818848"/>
            <a:ext cx="2487204" cy="2487780"/>
          </a:xfrm>
          <a:prstGeom prst="rect">
            <a:avLst/>
          </a:prstGeom>
        </p:spPr>
      </p:pic>
      <p:grpSp>
        <p:nvGrpSpPr>
          <p:cNvPr id="11" name="Group 10"/>
          <p:cNvGrpSpPr/>
          <p:nvPr/>
        </p:nvGrpSpPr>
        <p:grpSpPr>
          <a:xfrm>
            <a:off x="838200" y="1854555"/>
            <a:ext cx="5803192" cy="1788159"/>
            <a:chOff x="2322126" y="2011516"/>
            <a:chExt cx="5803192" cy="1788159"/>
          </a:xfrm>
        </p:grpSpPr>
        <p:sp>
          <p:nvSpPr>
            <p:cNvPr id="8" name="TextBox 7"/>
            <p:cNvSpPr txBox="1"/>
            <p:nvPr/>
          </p:nvSpPr>
          <p:spPr>
            <a:xfrm>
              <a:off x="2322126" y="2011516"/>
              <a:ext cx="4903778" cy="523220"/>
            </a:xfrm>
            <a:prstGeom prst="rect">
              <a:avLst/>
            </a:prstGeom>
            <a:noFill/>
          </p:spPr>
          <p:txBody>
            <a:bodyPr wrap="none" rtlCol="0">
              <a:spAutoFit/>
            </a:bodyPr>
            <a:lstStyle/>
            <a:p>
              <a:r>
                <a:rPr lang="en-US" sz="2800" b="1" i="1" dirty="0" smtClean="0"/>
                <a:t>‘PARTICIPATIVE SENSE MAKING’</a:t>
              </a:r>
              <a:endParaRPr lang="en-US" sz="2800" b="1" i="1" dirty="0"/>
            </a:p>
          </p:txBody>
        </p:sp>
        <p:sp>
          <p:nvSpPr>
            <p:cNvPr id="9" name="TextBox 8"/>
            <p:cNvSpPr txBox="1"/>
            <p:nvPr/>
          </p:nvSpPr>
          <p:spPr>
            <a:xfrm>
              <a:off x="2322126" y="2656947"/>
              <a:ext cx="5803192" cy="523220"/>
            </a:xfrm>
            <a:prstGeom prst="rect">
              <a:avLst/>
            </a:prstGeom>
            <a:noFill/>
          </p:spPr>
          <p:txBody>
            <a:bodyPr wrap="none" rtlCol="0">
              <a:spAutoFit/>
            </a:bodyPr>
            <a:lstStyle/>
            <a:p>
              <a:r>
                <a:rPr lang="en-US" sz="2800" b="1" i="1" dirty="0" smtClean="0"/>
                <a:t>‘IN THE WORLD AND OF THE WORLD ’</a:t>
              </a:r>
              <a:endParaRPr lang="en-US" sz="2800" b="1" i="1" dirty="0"/>
            </a:p>
          </p:txBody>
        </p:sp>
        <p:sp>
          <p:nvSpPr>
            <p:cNvPr id="10" name="TextBox 9"/>
            <p:cNvSpPr txBox="1"/>
            <p:nvPr/>
          </p:nvSpPr>
          <p:spPr>
            <a:xfrm>
              <a:off x="2322126" y="3276455"/>
              <a:ext cx="3173369" cy="523220"/>
            </a:xfrm>
            <a:prstGeom prst="rect">
              <a:avLst/>
            </a:prstGeom>
            <a:noFill/>
          </p:spPr>
          <p:txBody>
            <a:bodyPr wrap="none" rtlCol="0">
              <a:spAutoFit/>
            </a:bodyPr>
            <a:lstStyle/>
            <a:p>
              <a:r>
                <a:rPr lang="en-US" sz="2800" b="1" i="1" dirty="0" smtClean="0"/>
                <a:t>‘SELF-ORGANIZING’ </a:t>
              </a:r>
              <a:endParaRPr lang="en-US" sz="2800" b="1" i="1"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428" y="798474"/>
            <a:ext cx="3129643" cy="234438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514" y="4065015"/>
            <a:ext cx="2709282" cy="1917807"/>
          </a:xfrm>
          <a:prstGeom prst="rect">
            <a:avLst/>
          </a:prstGeom>
        </p:spPr>
      </p:pic>
    </p:spTree>
    <p:extLst>
      <p:ext uri="{BB962C8B-B14F-4D97-AF65-F5344CB8AC3E}">
        <p14:creationId xmlns:p14="http://schemas.microsoft.com/office/powerpoint/2010/main" val="1689398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2855"/>
            <a:ext cx="10515600" cy="1325563"/>
          </a:xfrm>
        </p:spPr>
        <p:txBody>
          <a:bodyPr/>
          <a:lstStyle/>
          <a:p>
            <a:r>
              <a:rPr lang="en-US" b="1" dirty="0" smtClean="0"/>
              <a:t>The Extended Social Cognition System </a:t>
            </a:r>
            <a:endParaRPr lang="en-US" b="1" dirty="0"/>
          </a:p>
        </p:txBody>
      </p:sp>
      <p:sp>
        <p:nvSpPr>
          <p:cNvPr id="16" name="Oval 15"/>
          <p:cNvSpPr/>
          <p:nvPr/>
        </p:nvSpPr>
        <p:spPr>
          <a:xfrm>
            <a:off x="838200" y="5382838"/>
            <a:ext cx="914400" cy="914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87306" y="5578428"/>
            <a:ext cx="2685351" cy="954107"/>
          </a:xfrm>
          <a:prstGeom prst="rect">
            <a:avLst/>
          </a:prstGeom>
          <a:noFill/>
        </p:spPr>
        <p:txBody>
          <a:bodyPr wrap="none" rtlCol="0">
            <a:spAutoFit/>
          </a:bodyPr>
          <a:lstStyle/>
          <a:p>
            <a:r>
              <a:rPr lang="en-US" sz="2800" dirty="0" smtClean="0"/>
              <a:t>FACE TO FACE:</a:t>
            </a:r>
          </a:p>
          <a:p>
            <a:r>
              <a:rPr lang="en-US" sz="2800" dirty="0" smtClean="0"/>
              <a:t>DEEP HARMONY </a:t>
            </a:r>
            <a:endParaRPr lang="en-US" sz="2800" dirty="0"/>
          </a:p>
        </p:txBody>
      </p:sp>
      <p:grpSp>
        <p:nvGrpSpPr>
          <p:cNvPr id="29" name="Group 28"/>
          <p:cNvGrpSpPr/>
          <p:nvPr/>
        </p:nvGrpSpPr>
        <p:grpSpPr>
          <a:xfrm>
            <a:off x="2294899" y="1952967"/>
            <a:ext cx="5880978" cy="2722326"/>
            <a:chOff x="3155511" y="2186049"/>
            <a:chExt cx="5880978" cy="2722326"/>
          </a:xfrm>
        </p:grpSpPr>
        <p:grpSp>
          <p:nvGrpSpPr>
            <p:cNvPr id="4" name="Group 3"/>
            <p:cNvGrpSpPr/>
            <p:nvPr/>
          </p:nvGrpSpPr>
          <p:grpSpPr>
            <a:xfrm>
              <a:off x="3155511" y="2186049"/>
              <a:ext cx="2265127" cy="2265127"/>
              <a:chOff x="838200" y="1965679"/>
              <a:chExt cx="2265127" cy="2265127"/>
            </a:xfrm>
          </p:grpSpPr>
          <p:sp>
            <p:nvSpPr>
              <p:cNvPr id="15" name="Oval 14"/>
              <p:cNvSpPr>
                <a:spLocks noChangeAspect="1"/>
              </p:cNvSpPr>
              <p:nvPr/>
            </p:nvSpPr>
            <p:spPr>
              <a:xfrm>
                <a:off x="838200" y="1965679"/>
                <a:ext cx="2265127" cy="2265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513563" y="2641042"/>
                <a:ext cx="914400" cy="914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63437" y="2393310"/>
              <a:ext cx="2265127" cy="2265127"/>
              <a:chOff x="838200" y="1965679"/>
              <a:chExt cx="2265127" cy="2265127"/>
            </a:xfrm>
          </p:grpSpPr>
          <p:sp>
            <p:nvSpPr>
              <p:cNvPr id="20" name="Oval 19"/>
              <p:cNvSpPr>
                <a:spLocks noChangeAspect="1"/>
              </p:cNvSpPr>
              <p:nvPr/>
            </p:nvSpPr>
            <p:spPr>
              <a:xfrm>
                <a:off x="838200" y="1965679"/>
                <a:ext cx="2265127" cy="2265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513563" y="2641042"/>
                <a:ext cx="914400" cy="914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771362" y="2643248"/>
              <a:ext cx="2265127" cy="2265127"/>
              <a:chOff x="6771362" y="2643248"/>
              <a:chExt cx="2265127" cy="2265127"/>
            </a:xfrm>
          </p:grpSpPr>
          <p:sp>
            <p:nvSpPr>
              <p:cNvPr id="24" name="Oval 23"/>
              <p:cNvSpPr>
                <a:spLocks noChangeAspect="1"/>
              </p:cNvSpPr>
              <p:nvPr/>
            </p:nvSpPr>
            <p:spPr>
              <a:xfrm>
                <a:off x="6771362" y="2643248"/>
                <a:ext cx="2265127" cy="2265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446725" y="3318611"/>
                <a:ext cx="914400" cy="914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Oval 26"/>
          <p:cNvSpPr>
            <a:spLocks noChangeAspect="1"/>
          </p:cNvSpPr>
          <p:nvPr/>
        </p:nvSpPr>
        <p:spPr>
          <a:xfrm>
            <a:off x="9577315" y="4489778"/>
            <a:ext cx="2265127" cy="226512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297715" y="5578428"/>
            <a:ext cx="3406702" cy="954107"/>
          </a:xfrm>
          <a:prstGeom prst="rect">
            <a:avLst/>
          </a:prstGeom>
          <a:noFill/>
        </p:spPr>
        <p:txBody>
          <a:bodyPr wrap="none" rtlCol="0">
            <a:spAutoFit/>
          </a:bodyPr>
          <a:lstStyle/>
          <a:p>
            <a:r>
              <a:rPr lang="en-US" sz="2800" dirty="0" smtClean="0"/>
              <a:t>CULTURE:</a:t>
            </a:r>
          </a:p>
          <a:p>
            <a:r>
              <a:rPr lang="en-US" sz="2800" dirty="0" smtClean="0"/>
              <a:t>EXTENDED HARMONY</a:t>
            </a:r>
            <a:endParaRPr lang="en-US" sz="2800" dirty="0"/>
          </a:p>
        </p:txBody>
      </p:sp>
    </p:spTree>
    <p:extLst>
      <p:ext uri="{BB962C8B-B14F-4D97-AF65-F5344CB8AC3E}">
        <p14:creationId xmlns:p14="http://schemas.microsoft.com/office/powerpoint/2010/main" val="18476623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Adaptive </a:t>
            </a:r>
            <a:r>
              <a:rPr lang="en-US" b="1" dirty="0"/>
              <a:t>S</a:t>
            </a:r>
            <a:r>
              <a:rPr lang="en-US" b="1" dirty="0" smtClean="0"/>
              <a:t>ocial Cognition System (8)</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US" sz="3200" dirty="0"/>
              <a:t>1a.	Modern advanced language is the creation of the creativity of both </a:t>
            </a:r>
            <a:r>
              <a:rPr lang="en-US" sz="3200" i="1" dirty="0"/>
              <a:t>face</a:t>
            </a:r>
            <a:r>
              <a:rPr lang="en-US" sz="3200" dirty="0"/>
              <a:t> and </a:t>
            </a:r>
            <a:r>
              <a:rPr lang="en-US" sz="3200" i="1" dirty="0"/>
              <a:t>hand</a:t>
            </a:r>
            <a:r>
              <a:rPr lang="en-US" sz="3200" dirty="0"/>
              <a:t>, in combination.  </a:t>
            </a:r>
            <a:endParaRPr lang="en-GB" sz="3200" dirty="0"/>
          </a:p>
          <a:p>
            <a:pPr marL="0" indent="0">
              <a:buNone/>
            </a:pPr>
            <a:r>
              <a:rPr lang="en-US" sz="3200" dirty="0"/>
              <a:t>1b.	Modern advanced language can embody either a) the </a:t>
            </a:r>
            <a:r>
              <a:rPr lang="en-US" sz="3200" i="1" dirty="0"/>
              <a:t>face</a:t>
            </a:r>
            <a:r>
              <a:rPr lang="en-US" sz="3200" dirty="0"/>
              <a:t> and its sharing social and participant reasoning or b) the </a:t>
            </a:r>
            <a:r>
              <a:rPr lang="en-US" sz="3200" i="1" dirty="0"/>
              <a:t>hand</a:t>
            </a:r>
            <a:r>
              <a:rPr lang="en-US" sz="3200" dirty="0"/>
              <a:t> and its working and ordering reasoning of the observer. </a:t>
            </a:r>
            <a:endParaRPr lang="en-GB" sz="3200" dirty="0"/>
          </a:p>
          <a:p>
            <a:pPr marL="0" indent="0">
              <a:buNone/>
            </a:pPr>
            <a:r>
              <a:rPr lang="en-US" sz="3200" dirty="0"/>
              <a:t>1c.	The human social cognition system is an internal and biological system, composed of harmonic rhythms and interactive responses at speeds imperceptible to consciousness.</a:t>
            </a:r>
            <a:endParaRPr lang="en-GB" sz="3200" dirty="0"/>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1170214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Adaptive </a:t>
            </a:r>
            <a:r>
              <a:rPr lang="en-US" b="1" dirty="0"/>
              <a:t>S</a:t>
            </a:r>
            <a:r>
              <a:rPr lang="en-US" b="1" dirty="0" smtClean="0"/>
              <a:t>ocial Cognition System (8)</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US" sz="3200" dirty="0"/>
              <a:t>2a.	History suggests that in the Neolithic this internal and biological system pressed through advanced language and realized itself externally and culturally in the social spaces between people.  </a:t>
            </a:r>
            <a:endParaRPr lang="en-GB" sz="3200" dirty="0"/>
          </a:p>
          <a:p>
            <a:pPr marL="0" indent="0">
              <a:buNone/>
            </a:pPr>
            <a:r>
              <a:rPr lang="en-US" sz="3200" dirty="0"/>
              <a:t>2b.	The  human social cognition system adapted to larger numbers by externalizing itself in culture through </a:t>
            </a:r>
            <a:r>
              <a:rPr lang="en-US" sz="3200" i="1" dirty="0"/>
              <a:t>performance</a:t>
            </a:r>
            <a:r>
              <a:rPr lang="en-US" sz="3200" dirty="0" smtClean="0"/>
              <a:t>.</a:t>
            </a:r>
            <a:r>
              <a:rPr lang="en-US" sz="3200" dirty="0"/>
              <a:t> </a:t>
            </a:r>
            <a:endParaRPr lang="en-GB" sz="3200" dirty="0"/>
          </a:p>
          <a:p>
            <a:pPr marL="0" indent="0">
              <a:buNone/>
            </a:pPr>
            <a:r>
              <a:rPr lang="en-US" sz="3200" dirty="0"/>
              <a:t>2c.	This constituted an enhancement of </a:t>
            </a:r>
            <a:r>
              <a:rPr lang="en-US" sz="3200" i="1" dirty="0"/>
              <a:t>homo </a:t>
            </a:r>
            <a:r>
              <a:rPr lang="en-US" sz="3200" i="1" dirty="0" err="1"/>
              <a:t>socius</a:t>
            </a:r>
            <a:r>
              <a:rPr lang="en-US" sz="3200" dirty="0"/>
              <a:t> to counterbalance an enhanced </a:t>
            </a:r>
            <a:r>
              <a:rPr lang="en-US" sz="3200" i="1" dirty="0"/>
              <a:t>homo </a:t>
            </a:r>
            <a:r>
              <a:rPr lang="en-US" sz="3200" i="1" dirty="0" err="1"/>
              <a:t>faber</a:t>
            </a:r>
            <a:r>
              <a:rPr lang="en-US" sz="3200" dirty="0"/>
              <a:t>.</a:t>
            </a:r>
            <a:endParaRPr lang="en-GB" sz="3200" dirty="0"/>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5842367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Cultural Performance of the Social Cognition System (9)</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GB" sz="3200" b="1" dirty="0" smtClean="0"/>
              <a:t>Religion and Values</a:t>
            </a:r>
            <a:endParaRPr lang="en-GB" sz="3200" dirty="0"/>
          </a:p>
          <a:p>
            <a:pPr marL="0" indent="0">
              <a:buNone/>
            </a:pPr>
            <a:r>
              <a:rPr lang="en-GB" sz="3200" dirty="0"/>
              <a:t>1a.	</a:t>
            </a:r>
            <a:r>
              <a:rPr lang="en-US" sz="3200" dirty="0"/>
              <a:t>RITUAL: rhythm, harmony, movement in social spaces </a:t>
            </a:r>
            <a:r>
              <a:rPr lang="en-US" sz="3200" dirty="0" smtClean="0"/>
              <a:t>(</a:t>
            </a:r>
            <a:r>
              <a:rPr lang="zh-TW" altLang="en-US" sz="3200" dirty="0"/>
              <a:t>禮 </a:t>
            </a:r>
            <a:r>
              <a:rPr lang="en-US" sz="3200" dirty="0" err="1" smtClean="0"/>
              <a:t>Lĭ</a:t>
            </a:r>
            <a:r>
              <a:rPr lang="en-US" sz="3200" dirty="0"/>
              <a:t>)</a:t>
            </a:r>
            <a:endParaRPr lang="en-GB" sz="3200" dirty="0"/>
          </a:p>
          <a:p>
            <a:pPr marL="0" indent="0">
              <a:buNone/>
            </a:pPr>
            <a:r>
              <a:rPr lang="en-US" sz="3200" dirty="0"/>
              <a:t>1b.	ETHICAL IMPERATIVES: Golden Rule, ’social reasoning’, compassionate reasoning </a:t>
            </a:r>
            <a:r>
              <a:rPr lang="en-US" sz="3200" dirty="0" smtClean="0"/>
              <a:t>(</a:t>
            </a:r>
            <a:r>
              <a:rPr lang="ja-JP" altLang="en-US" sz="3200" dirty="0"/>
              <a:t>義 </a:t>
            </a:r>
            <a:r>
              <a:rPr lang="en-US" sz="3200" dirty="0" err="1" smtClean="0"/>
              <a:t>Yì</a:t>
            </a:r>
            <a:r>
              <a:rPr lang="en-US" sz="3200" dirty="0"/>
              <a:t>)</a:t>
            </a:r>
            <a:endParaRPr lang="en-GB" sz="3200" dirty="0"/>
          </a:p>
          <a:p>
            <a:pPr marL="0" indent="0">
              <a:buNone/>
            </a:pPr>
            <a:r>
              <a:rPr lang="en-US" sz="3200" dirty="0"/>
              <a:t>1c.	LOVE: reason and emotion combine in compassion </a:t>
            </a:r>
            <a:r>
              <a:rPr lang="en-US" sz="3200" dirty="0" smtClean="0"/>
              <a:t>(</a:t>
            </a:r>
            <a:r>
              <a:rPr lang="en-US" sz="3200" dirty="0"/>
              <a:t>仁 </a:t>
            </a:r>
            <a:r>
              <a:rPr lang="en-US" sz="3200" dirty="0" err="1" smtClean="0"/>
              <a:t>Rén</a:t>
            </a:r>
            <a:r>
              <a:rPr lang="en-US" sz="3200" dirty="0"/>
              <a:t>, 心 </a:t>
            </a:r>
            <a:r>
              <a:rPr lang="en-US" sz="3200" dirty="0" err="1" smtClean="0"/>
              <a:t>Xīn</a:t>
            </a:r>
            <a:r>
              <a:rPr lang="en-US" sz="3200" dirty="0"/>
              <a:t>)</a:t>
            </a:r>
            <a:endParaRPr lang="en-GB" sz="3200" dirty="0"/>
          </a:p>
          <a:p>
            <a:pPr marL="0" indent="0">
              <a:buNone/>
            </a:pPr>
            <a:r>
              <a:rPr lang="en-US" sz="3200" dirty="0"/>
              <a:t>1d.	HEAVEN: </a:t>
            </a:r>
            <a:r>
              <a:rPr lang="en-US" sz="3200" dirty="0" smtClean="0"/>
              <a:t>externalization </a:t>
            </a:r>
            <a:r>
              <a:rPr lang="en-US" sz="3200" dirty="0"/>
              <a:t>of </a:t>
            </a:r>
            <a:r>
              <a:rPr lang="en-US" sz="3200" dirty="0" smtClean="0"/>
              <a:t>social </a:t>
            </a:r>
            <a:r>
              <a:rPr lang="en-US" sz="3200" dirty="0"/>
              <a:t>cognition system as </a:t>
            </a:r>
            <a:r>
              <a:rPr lang="en-US" sz="3200" dirty="0" smtClean="0"/>
              <a:t>world</a:t>
            </a:r>
            <a:r>
              <a:rPr lang="en-US" sz="3200" dirty="0"/>
              <a:t>, grounds cosmologies of human </a:t>
            </a:r>
            <a:r>
              <a:rPr lang="en-US" sz="3200" dirty="0" err="1" smtClean="0"/>
              <a:t>ultimacy</a:t>
            </a:r>
            <a:r>
              <a:rPr lang="en-US" sz="3200" dirty="0" smtClean="0"/>
              <a:t> (</a:t>
            </a:r>
            <a:r>
              <a:rPr lang="en-US" sz="3200" dirty="0"/>
              <a:t>天 </a:t>
            </a:r>
            <a:r>
              <a:rPr lang="en-US" sz="3200" dirty="0" err="1" smtClean="0"/>
              <a:t>Tiān</a:t>
            </a:r>
            <a:r>
              <a:rPr lang="en-US" sz="3200" dirty="0"/>
              <a:t>)</a:t>
            </a:r>
            <a:endParaRPr lang="en-GB" sz="3200" dirty="0"/>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9073844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Cultural Performance of the Social Cognition System (9)</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US" sz="3200" b="1" dirty="0" smtClean="0"/>
              <a:t>Civilization</a:t>
            </a:r>
            <a:endParaRPr lang="en-GB" sz="3200" dirty="0"/>
          </a:p>
          <a:p>
            <a:pPr marL="0" indent="0">
              <a:buNone/>
            </a:pPr>
            <a:r>
              <a:rPr lang="en-US" dirty="0"/>
              <a:t>2a.	</a:t>
            </a:r>
            <a:r>
              <a:rPr lang="en-US" dirty="0" smtClean="0"/>
              <a:t>RECIPROCITY: </a:t>
            </a:r>
            <a:r>
              <a:rPr lang="en-US" dirty="0"/>
              <a:t>Mutual obligations </a:t>
            </a:r>
            <a:r>
              <a:rPr lang="en-US" dirty="0" smtClean="0"/>
              <a:t>(</a:t>
            </a:r>
            <a:r>
              <a:rPr lang="zh-CN" altLang="en-US" dirty="0" smtClean="0"/>
              <a:t>德</a:t>
            </a:r>
            <a:r>
              <a:rPr lang="en-US" altLang="zh-CN" dirty="0" smtClean="0"/>
              <a:t> </a:t>
            </a:r>
            <a:r>
              <a:rPr lang="en-US" altLang="zh-CN" dirty="0" err="1" smtClean="0"/>
              <a:t>Dé</a:t>
            </a:r>
            <a:r>
              <a:rPr lang="en-US" dirty="0" smtClean="0"/>
              <a:t>)</a:t>
            </a:r>
            <a:endParaRPr lang="en-GB" dirty="0"/>
          </a:p>
          <a:p>
            <a:pPr marL="0" indent="0">
              <a:buNone/>
            </a:pPr>
            <a:r>
              <a:rPr lang="en-US" dirty="0" smtClean="0"/>
              <a:t>2b.</a:t>
            </a:r>
            <a:r>
              <a:rPr lang="en-US" dirty="0"/>
              <a:t>	ARTS: </a:t>
            </a:r>
            <a:r>
              <a:rPr lang="en-US" dirty="0" smtClean="0"/>
              <a:t>(</a:t>
            </a:r>
            <a:r>
              <a:rPr lang="zh-TW" altLang="en-US" dirty="0" smtClean="0"/>
              <a:t>六藝</a:t>
            </a:r>
            <a:r>
              <a:rPr lang="en-US" altLang="zh-TW" dirty="0" smtClean="0"/>
              <a:t> </a:t>
            </a:r>
            <a:r>
              <a:rPr lang="en-US" dirty="0" err="1"/>
              <a:t>liù</a:t>
            </a:r>
            <a:r>
              <a:rPr lang="en-US" dirty="0"/>
              <a:t> </a:t>
            </a:r>
            <a:r>
              <a:rPr lang="en-US" dirty="0" err="1"/>
              <a:t>yì</a:t>
            </a:r>
            <a:r>
              <a:rPr lang="en-GB" altLang="zh-TW" dirty="0" smtClean="0"/>
              <a:t>) </a:t>
            </a:r>
            <a:r>
              <a:rPr lang="en-US" dirty="0" smtClean="0"/>
              <a:t>calligraphy</a:t>
            </a:r>
            <a:r>
              <a:rPr lang="en-US" dirty="0"/>
              <a:t>, music, </a:t>
            </a:r>
            <a:r>
              <a:rPr lang="en-US" dirty="0" smtClean="0"/>
              <a:t>mathematics </a:t>
            </a:r>
            <a:r>
              <a:rPr lang="mr-IN" dirty="0" smtClean="0"/>
              <a:t>…</a:t>
            </a:r>
            <a:endParaRPr lang="en-GB" dirty="0"/>
          </a:p>
          <a:p>
            <a:pPr marL="0" indent="0">
              <a:buNone/>
            </a:pPr>
            <a:r>
              <a:rPr lang="en-US" dirty="0" smtClean="0"/>
              <a:t>2c.</a:t>
            </a:r>
            <a:r>
              <a:rPr lang="en-US" dirty="0"/>
              <a:t>	ALL UNDER HEAVEN: global identity, borderless societies </a:t>
            </a:r>
            <a:endParaRPr lang="en-US" dirty="0" smtClean="0"/>
          </a:p>
          <a:p>
            <a:pPr marL="0" indent="0">
              <a:buNone/>
            </a:pPr>
            <a:r>
              <a:rPr lang="en-US" dirty="0" smtClean="0"/>
              <a:t>(</a:t>
            </a:r>
            <a:r>
              <a:rPr lang="en-GB" dirty="0" err="1" smtClean="0"/>
              <a:t>天下</a:t>
            </a:r>
            <a:r>
              <a:rPr lang="en-GB" dirty="0" smtClean="0"/>
              <a:t> </a:t>
            </a:r>
            <a:r>
              <a:rPr lang="en-US" dirty="0" err="1"/>
              <a:t>Tiān-xià</a:t>
            </a:r>
            <a:r>
              <a:rPr lang="en-US" dirty="0" smtClean="0"/>
              <a:t>)</a:t>
            </a:r>
          </a:p>
          <a:p>
            <a:pPr marL="0" indent="0">
              <a:buNone/>
            </a:pPr>
            <a:r>
              <a:rPr lang="en-US" dirty="0" smtClean="0"/>
              <a:t>2.d.	CULTURE: transformation of the patterns of nature </a:t>
            </a:r>
            <a:r>
              <a:rPr lang="en-GB" dirty="0"/>
              <a:t>(</a:t>
            </a:r>
            <a:r>
              <a:rPr lang="zh-TW" altLang="en-US" dirty="0"/>
              <a:t>文</a:t>
            </a:r>
            <a:r>
              <a:rPr lang="en-GB" dirty="0"/>
              <a:t> w</a:t>
            </a:r>
            <a:r>
              <a:rPr lang="en-US" dirty="0" err="1"/>
              <a:t>én</a:t>
            </a:r>
            <a:r>
              <a:rPr lang="en-GB" dirty="0"/>
              <a:t>); manifestation of human potency (</a:t>
            </a:r>
            <a:r>
              <a:rPr lang="zh-TW" altLang="en-US" dirty="0"/>
              <a:t>三才</a:t>
            </a:r>
            <a:r>
              <a:rPr lang="en-GB" dirty="0"/>
              <a:t>, s</a:t>
            </a:r>
            <a:r>
              <a:rPr lang="en-US" dirty="0" err="1"/>
              <a:t>ā</a:t>
            </a:r>
            <a:r>
              <a:rPr lang="en-GB" dirty="0"/>
              <a:t>n c</a:t>
            </a:r>
            <a:r>
              <a:rPr lang="en-US" dirty="0" err="1"/>
              <a:t>á</a:t>
            </a:r>
            <a:r>
              <a:rPr lang="en-GB" dirty="0" err="1"/>
              <a:t>i</a:t>
            </a:r>
            <a:r>
              <a:rPr lang="en-GB" dirty="0"/>
              <a:t>) </a:t>
            </a:r>
            <a:endParaRPr lang="en-US" dirty="0" smtClean="0"/>
          </a:p>
          <a:p>
            <a:pPr marL="0" indent="0">
              <a:buNone/>
            </a:pPr>
            <a:r>
              <a:rPr lang="en-US" dirty="0" smtClean="0"/>
              <a:t>BUREAUCRACY</a:t>
            </a:r>
            <a:r>
              <a:rPr lang="en-US" dirty="0"/>
              <a:t>: delegated </a:t>
            </a:r>
            <a:r>
              <a:rPr lang="en-US" dirty="0" smtClean="0"/>
              <a:t>authority: ‘systemization, customization, routinization’ (Ge </a:t>
            </a:r>
            <a:r>
              <a:rPr lang="en-US" dirty="0" err="1" smtClean="0"/>
              <a:t>Zhaoguang</a:t>
            </a:r>
            <a:r>
              <a:rPr lang="en-US" dirty="0" smtClean="0"/>
              <a:t>, 2017)</a:t>
            </a:r>
          </a:p>
          <a:p>
            <a:pPr marL="0" indent="0">
              <a:buNone/>
            </a:pPr>
            <a:r>
              <a:rPr lang="en-GB" sz="3200" dirty="0" smtClean="0"/>
              <a:t>	</a:t>
            </a:r>
            <a:endParaRPr lang="en-GB" sz="3200" dirty="0"/>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14594981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Cultural Performance of the Social Cognition System (9)</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US" sz="3200" b="1" dirty="0"/>
              <a:t>Self</a:t>
            </a:r>
            <a:endParaRPr lang="en-GB" sz="3200" dirty="0"/>
          </a:p>
          <a:p>
            <a:pPr marL="0" indent="0">
              <a:buNone/>
            </a:pPr>
            <a:r>
              <a:rPr lang="en-US" sz="3200" dirty="0"/>
              <a:t>3a.	Agency arguably lies with the social cognition system which is a highly adaptive system that has secured our long term survival</a:t>
            </a:r>
            <a:endParaRPr lang="en-GB" sz="3200" dirty="0"/>
          </a:p>
          <a:p>
            <a:pPr marL="0" indent="0">
              <a:buNone/>
            </a:pPr>
            <a:r>
              <a:rPr lang="en-US" sz="3200" dirty="0"/>
              <a:t>3b.	Advanced linguistic consciousness is arguably called by its very nature as integrative system (‘global workspace’) to further integrate with the powerful harmonic structure of the human social cognition system</a:t>
            </a:r>
            <a:endParaRPr lang="en-GB" sz="3200" dirty="0"/>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3111503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Cultural Performance of the Social Cognition System (9)</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US" sz="3200" b="1" dirty="0"/>
              <a:t>Self</a:t>
            </a:r>
            <a:endParaRPr lang="en-GB" sz="3200" dirty="0"/>
          </a:p>
          <a:p>
            <a:pPr marL="0" indent="0">
              <a:buNone/>
            </a:pPr>
            <a:r>
              <a:rPr lang="en-US" sz="3200" dirty="0" smtClean="0"/>
              <a:t>3c</a:t>
            </a:r>
            <a:r>
              <a:rPr lang="en-US" sz="3200" dirty="0"/>
              <a:t>.	Such integration occurs where advanced linguistic consciousness freely assents to the body’s social reasoning in interfacial or social contexts</a:t>
            </a:r>
            <a:endParaRPr lang="en-GB" sz="3200" dirty="0"/>
          </a:p>
          <a:p>
            <a:pPr marL="0" indent="0">
              <a:buNone/>
            </a:pPr>
            <a:r>
              <a:rPr lang="en-US" sz="3200" dirty="0" smtClean="0"/>
              <a:t>3d</a:t>
            </a:r>
            <a:r>
              <a:rPr lang="en-US" sz="3200" dirty="0"/>
              <a:t>.	This is for advanced linguistic consciousness, which is designed to </a:t>
            </a:r>
            <a:r>
              <a:rPr lang="en-US" sz="3200" i="1" dirty="0"/>
              <a:t>reduce</a:t>
            </a:r>
            <a:r>
              <a:rPr lang="en-US" sz="3200" dirty="0"/>
              <a:t> complexity, to learn to tolerate the </a:t>
            </a:r>
            <a:r>
              <a:rPr lang="en-US" sz="3200" i="1" dirty="0"/>
              <a:t>acceptance</a:t>
            </a:r>
            <a:r>
              <a:rPr lang="en-US" sz="3200" dirty="0"/>
              <a:t> of complexity in the human other</a:t>
            </a:r>
            <a:endParaRPr lang="en-GB" sz="3200" dirty="0"/>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19964840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32855"/>
            <a:ext cx="10515600" cy="1325563"/>
          </a:xfrm>
        </p:spPr>
        <p:txBody>
          <a:bodyPr/>
          <a:lstStyle/>
          <a:p>
            <a:r>
              <a:rPr lang="en-US" b="1" dirty="0" smtClean="0"/>
              <a:t>The Social Cognition System</a:t>
            </a:r>
            <a:endParaRPr lang="en-US" b="1" dirty="0"/>
          </a:p>
        </p:txBody>
      </p:sp>
      <p:pic>
        <p:nvPicPr>
          <p:cNvPr id="6" name="Picture 5"/>
          <p:cNvPicPr>
            <a:picLocks noChangeAspect="1"/>
          </p:cNvPicPr>
          <p:nvPr/>
        </p:nvPicPr>
        <p:blipFill>
          <a:blip r:embed="rId2"/>
          <a:stretch>
            <a:fillRect/>
          </a:stretch>
        </p:blipFill>
        <p:spPr>
          <a:xfrm>
            <a:off x="4673249" y="4065015"/>
            <a:ext cx="3219880" cy="19803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581" y="3818848"/>
            <a:ext cx="2487204" cy="2487780"/>
          </a:xfrm>
          <a:prstGeom prst="rect">
            <a:avLst/>
          </a:prstGeom>
        </p:spPr>
      </p:pic>
      <p:grpSp>
        <p:nvGrpSpPr>
          <p:cNvPr id="11" name="Group 10"/>
          <p:cNvGrpSpPr/>
          <p:nvPr/>
        </p:nvGrpSpPr>
        <p:grpSpPr>
          <a:xfrm>
            <a:off x="838200" y="1854555"/>
            <a:ext cx="5803192" cy="1788159"/>
            <a:chOff x="2322126" y="2011516"/>
            <a:chExt cx="5803192" cy="1788159"/>
          </a:xfrm>
        </p:grpSpPr>
        <p:sp>
          <p:nvSpPr>
            <p:cNvPr id="8" name="TextBox 7"/>
            <p:cNvSpPr txBox="1"/>
            <p:nvPr/>
          </p:nvSpPr>
          <p:spPr>
            <a:xfrm>
              <a:off x="2322126" y="2011516"/>
              <a:ext cx="4903778" cy="523220"/>
            </a:xfrm>
            <a:prstGeom prst="rect">
              <a:avLst/>
            </a:prstGeom>
            <a:noFill/>
          </p:spPr>
          <p:txBody>
            <a:bodyPr wrap="none" rtlCol="0">
              <a:spAutoFit/>
            </a:bodyPr>
            <a:lstStyle/>
            <a:p>
              <a:r>
                <a:rPr lang="en-US" sz="2800" b="1" i="1" dirty="0" smtClean="0"/>
                <a:t>‘PARTICIPATIVE SENSE MAKING’</a:t>
              </a:r>
              <a:endParaRPr lang="en-US" sz="2800" b="1" i="1" dirty="0"/>
            </a:p>
          </p:txBody>
        </p:sp>
        <p:sp>
          <p:nvSpPr>
            <p:cNvPr id="9" name="TextBox 8"/>
            <p:cNvSpPr txBox="1"/>
            <p:nvPr/>
          </p:nvSpPr>
          <p:spPr>
            <a:xfrm>
              <a:off x="2322126" y="2656947"/>
              <a:ext cx="5803192" cy="523220"/>
            </a:xfrm>
            <a:prstGeom prst="rect">
              <a:avLst/>
            </a:prstGeom>
            <a:noFill/>
          </p:spPr>
          <p:txBody>
            <a:bodyPr wrap="none" rtlCol="0">
              <a:spAutoFit/>
            </a:bodyPr>
            <a:lstStyle/>
            <a:p>
              <a:r>
                <a:rPr lang="en-US" sz="2800" b="1" i="1" dirty="0" smtClean="0"/>
                <a:t>‘IN THE WORLD AND OF THE WORLD ’</a:t>
              </a:r>
              <a:endParaRPr lang="en-US" sz="2800" b="1" i="1" dirty="0"/>
            </a:p>
          </p:txBody>
        </p:sp>
        <p:sp>
          <p:nvSpPr>
            <p:cNvPr id="10" name="TextBox 9"/>
            <p:cNvSpPr txBox="1"/>
            <p:nvPr/>
          </p:nvSpPr>
          <p:spPr>
            <a:xfrm>
              <a:off x="2322126" y="3276455"/>
              <a:ext cx="3173369" cy="523220"/>
            </a:xfrm>
            <a:prstGeom prst="rect">
              <a:avLst/>
            </a:prstGeom>
            <a:noFill/>
          </p:spPr>
          <p:txBody>
            <a:bodyPr wrap="none" rtlCol="0">
              <a:spAutoFit/>
            </a:bodyPr>
            <a:lstStyle/>
            <a:p>
              <a:r>
                <a:rPr lang="en-US" sz="2800" b="1" i="1" dirty="0" smtClean="0"/>
                <a:t>‘SELF-ORGANIZING’ </a:t>
              </a:r>
              <a:endParaRPr lang="en-US" sz="2800" b="1" i="1"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428" y="798474"/>
            <a:ext cx="3129643" cy="234438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514" y="4065015"/>
            <a:ext cx="2709282" cy="1917807"/>
          </a:xfrm>
          <a:prstGeom prst="rect">
            <a:avLst/>
          </a:prstGeom>
        </p:spPr>
      </p:pic>
    </p:spTree>
    <p:extLst>
      <p:ext uri="{BB962C8B-B14F-4D97-AF65-F5344CB8AC3E}">
        <p14:creationId xmlns:p14="http://schemas.microsoft.com/office/powerpoint/2010/main" val="1525360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81"/>
            <a:ext cx="10515600" cy="1325563"/>
          </a:xfrm>
        </p:spPr>
        <p:txBody>
          <a:bodyPr/>
          <a:lstStyle/>
          <a:p>
            <a:endParaRPr lang="en-US" b="1" dirty="0"/>
          </a:p>
        </p:txBody>
      </p:sp>
      <p:sp>
        <p:nvSpPr>
          <p:cNvPr id="3" name="Content Placeholder 2"/>
          <p:cNvSpPr>
            <a:spLocks noGrp="1"/>
          </p:cNvSpPr>
          <p:nvPr>
            <p:ph idx="1"/>
          </p:nvPr>
        </p:nvSpPr>
        <p:spPr/>
        <p:txBody>
          <a:bodyPr/>
          <a:lstStyle/>
          <a:p>
            <a:endParaRPr lang="en-US" dirty="0" smtClean="0"/>
          </a:p>
          <a:p>
            <a:pPr marL="457200" lvl="1" indent="0">
              <a:buNone/>
            </a:pPr>
            <a:endParaRPr lang="en-US" sz="4800" b="1" dirty="0" smtClean="0"/>
          </a:p>
          <a:p>
            <a:pPr marL="457200" lvl="1" indent="0" algn="ctr">
              <a:buNone/>
            </a:pPr>
            <a:r>
              <a:rPr lang="en-US" sz="4800" b="1" dirty="0" smtClean="0"/>
              <a:t>E. </a:t>
            </a:r>
            <a:r>
              <a:rPr lang="en-US" sz="4800" b="1" dirty="0"/>
              <a:t>	</a:t>
            </a:r>
            <a:r>
              <a:rPr lang="en-US" sz="4800" b="1" dirty="0" smtClean="0"/>
              <a:t>QUESTIONS FOR THE FUTURE (10)</a:t>
            </a:r>
            <a:endParaRPr lang="en-US" sz="4800" dirty="0"/>
          </a:p>
        </p:txBody>
      </p:sp>
    </p:spTree>
    <p:extLst>
      <p:ext uri="{BB962C8B-B14F-4D97-AF65-F5344CB8AC3E}">
        <p14:creationId xmlns:p14="http://schemas.microsoft.com/office/powerpoint/2010/main" val="911666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941"/>
            <a:ext cx="10515600" cy="1325563"/>
          </a:xfrm>
        </p:spPr>
        <p:txBody>
          <a:bodyPr/>
          <a:lstStyle/>
          <a:p>
            <a:r>
              <a:rPr lang="en-US" b="1" dirty="0" smtClean="0"/>
              <a:t>SCIENCE IN THE WEST: MATTER (1)</a:t>
            </a:r>
            <a:endParaRPr lang="en-US" b="1" dirty="0"/>
          </a:p>
        </p:txBody>
      </p:sp>
      <p:pic>
        <p:nvPicPr>
          <p:cNvPr id="8"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1909" y="1714305"/>
            <a:ext cx="2903158" cy="4351338"/>
          </a:xfrm>
        </p:spPr>
      </p:pic>
      <p:sp>
        <p:nvSpPr>
          <p:cNvPr id="3" name="TextBox 2"/>
          <p:cNvSpPr txBox="1"/>
          <p:nvPr/>
        </p:nvSpPr>
        <p:spPr>
          <a:xfrm>
            <a:off x="5909482" y="1746902"/>
            <a:ext cx="4775795" cy="4031873"/>
          </a:xfrm>
          <a:prstGeom prst="rect">
            <a:avLst/>
          </a:prstGeom>
          <a:noFill/>
        </p:spPr>
        <p:txBody>
          <a:bodyPr wrap="none" rtlCol="0">
            <a:spAutoFit/>
          </a:bodyPr>
          <a:lstStyle/>
          <a:p>
            <a:r>
              <a:rPr lang="en-US" sz="3200" u="sng" dirty="0" smtClean="0"/>
              <a:t>A body is necessarily:</a:t>
            </a:r>
          </a:p>
          <a:p>
            <a:endParaRPr lang="en-US" sz="3200" u="sng" dirty="0"/>
          </a:p>
          <a:p>
            <a:r>
              <a:rPr lang="en-US" sz="3200" u="sng" dirty="0" smtClean="0"/>
              <a:t>‘circumscribed, limited and </a:t>
            </a:r>
          </a:p>
          <a:p>
            <a:r>
              <a:rPr lang="en-US" sz="3200" u="sng" dirty="0"/>
              <a:t>p</a:t>
            </a:r>
            <a:r>
              <a:rPr lang="en-US" sz="3200" u="sng" dirty="0" smtClean="0"/>
              <a:t>articular’</a:t>
            </a:r>
          </a:p>
          <a:p>
            <a:endParaRPr lang="en-US" sz="3200" u="sng" dirty="0"/>
          </a:p>
          <a:p>
            <a:r>
              <a:rPr lang="en-US" sz="3200" u="sng" dirty="0" smtClean="0"/>
              <a:t>‘matter cannot change’ </a:t>
            </a:r>
          </a:p>
          <a:p>
            <a:endParaRPr lang="en-US" sz="3200" u="sng" dirty="0"/>
          </a:p>
          <a:p>
            <a:r>
              <a:rPr lang="en-US" sz="3200" u="sng" dirty="0" smtClean="0"/>
              <a:t>Ulrich Zwingli, 1528</a:t>
            </a:r>
          </a:p>
        </p:txBody>
      </p:sp>
    </p:spTree>
    <p:extLst>
      <p:ext uri="{BB962C8B-B14F-4D97-AF65-F5344CB8AC3E}">
        <p14:creationId xmlns:p14="http://schemas.microsoft.com/office/powerpoint/2010/main" val="1468342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Re-Balancing Face and Hand</a:t>
            </a:r>
            <a:r>
              <a:rPr lang="en-GB" dirty="0"/>
              <a:t> </a:t>
            </a:r>
            <a:r>
              <a:rPr lang="en-GB" b="1" dirty="0" smtClean="0"/>
              <a:t>(10)</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GB" sz="3200" dirty="0"/>
              <a:t>1.	</a:t>
            </a:r>
            <a:r>
              <a:rPr lang="en-GB" sz="3200" dirty="0" err="1"/>
              <a:t>Newtonianism</a:t>
            </a:r>
            <a:r>
              <a:rPr lang="en-GB" sz="3200" dirty="0"/>
              <a:t> effected a substantial cultural enhancement of </a:t>
            </a:r>
            <a:r>
              <a:rPr lang="en-GB" sz="3200" i="1" dirty="0"/>
              <a:t>homo </a:t>
            </a:r>
            <a:r>
              <a:rPr lang="en-GB" sz="3200" i="1" dirty="0" err="1"/>
              <a:t>faber</a:t>
            </a:r>
            <a:r>
              <a:rPr lang="en-GB" sz="3200" dirty="0"/>
              <a:t>, to the virtual exclusion of </a:t>
            </a:r>
            <a:r>
              <a:rPr lang="en-GB" sz="3200" i="1" dirty="0"/>
              <a:t>homo </a:t>
            </a:r>
            <a:r>
              <a:rPr lang="en-GB" sz="3200" i="1" dirty="0" err="1"/>
              <a:t>socius</a:t>
            </a:r>
            <a:r>
              <a:rPr lang="en-GB" sz="3200" dirty="0"/>
              <a:t>, in Western modernity. But contemporary science now offers an enhancement of </a:t>
            </a:r>
            <a:r>
              <a:rPr lang="en-GB" sz="3200" i="1" dirty="0"/>
              <a:t>homo </a:t>
            </a:r>
            <a:r>
              <a:rPr lang="en-GB" sz="3200" i="1" dirty="0" err="1"/>
              <a:t>socius</a:t>
            </a:r>
            <a:r>
              <a:rPr lang="en-GB" sz="3200" dirty="0"/>
              <a:t> which can rebalance </a:t>
            </a:r>
            <a:r>
              <a:rPr lang="en-GB" sz="3200" i="1" dirty="0" err="1"/>
              <a:t>faber</a:t>
            </a:r>
            <a:r>
              <a:rPr lang="en-GB" sz="3200" dirty="0"/>
              <a:t> and </a:t>
            </a:r>
            <a:r>
              <a:rPr lang="en-GB" sz="3200" i="1" dirty="0" err="1"/>
              <a:t>socius</a:t>
            </a:r>
            <a:r>
              <a:rPr lang="en-GB" sz="3200" dirty="0"/>
              <a:t>. Western culture is resistant to </a:t>
            </a:r>
            <a:r>
              <a:rPr lang="en-GB" sz="3200" i="1" dirty="0"/>
              <a:t>homo </a:t>
            </a:r>
            <a:r>
              <a:rPr lang="en-GB" sz="3200" i="1" dirty="0" err="1"/>
              <a:t>socius</a:t>
            </a:r>
            <a:r>
              <a:rPr lang="en-GB" sz="3200" dirty="0"/>
              <a:t> however. Can we say then that China is the natural home (‘the host culture’) which can bring about the recalibration of genus </a:t>
            </a:r>
            <a:r>
              <a:rPr lang="en-GB" sz="3200" i="1" dirty="0"/>
              <a:t>Homo</a:t>
            </a:r>
            <a:r>
              <a:rPr lang="en-GB" sz="3200" dirty="0"/>
              <a:t>? </a:t>
            </a:r>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6655638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Re-Balancing Face and Hand</a:t>
            </a:r>
            <a:r>
              <a:rPr lang="en-GB" dirty="0"/>
              <a:t> </a:t>
            </a:r>
            <a:r>
              <a:rPr lang="en-GB" b="1" dirty="0" smtClean="0"/>
              <a:t>(10)</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GB" sz="3200" dirty="0"/>
              <a:t>2.	Can China integrate the new science with its long term traditions and long term meanings in ways that will allow the greater recognition of a continuity between the two? Could this lead to practical adaptations in the use and development of new technologies in China which can produce a greater social viability and sustainability across the globe?</a:t>
            </a:r>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12536182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Re-Balancing Face and Hand</a:t>
            </a:r>
            <a:r>
              <a:rPr lang="en-GB" dirty="0"/>
              <a:t> </a:t>
            </a:r>
            <a:r>
              <a:rPr lang="en-GB" b="1" dirty="0" smtClean="0"/>
              <a:t>(10)</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GB" sz="3200" dirty="0"/>
              <a:t>3.	Paul </a:t>
            </a:r>
            <a:r>
              <a:rPr lang="en-GB" sz="3200" dirty="0" err="1"/>
              <a:t>Ricoeur</a:t>
            </a:r>
            <a:r>
              <a:rPr lang="en-GB" sz="3200" dirty="0"/>
              <a:t> called for a comparable understanding of our human materiality (our social embodiment) to match the understanding we have of the materiality of the world which gives us technologies. While affirming the priority of its power in life and society, </a:t>
            </a:r>
            <a:r>
              <a:rPr lang="en-GB" sz="3200" dirty="0" err="1"/>
              <a:t>Ricoeur</a:t>
            </a:r>
            <a:r>
              <a:rPr lang="en-GB" sz="3200" dirty="0"/>
              <a:t> denied that philosophy can begin in the human face to face. Since it contains no possibility of objectification, it cannot be the point of departure for a critical philosophical analysis of the human (</a:t>
            </a:r>
            <a:r>
              <a:rPr lang="en-GB" sz="3200" dirty="0" err="1"/>
              <a:t>Ricoeur</a:t>
            </a:r>
            <a:r>
              <a:rPr lang="en-GB" sz="3200" dirty="0"/>
              <a:t>, 1974). </a:t>
            </a:r>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19028063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Re-Balancing Face and Hand</a:t>
            </a:r>
            <a:r>
              <a:rPr lang="en-GB" dirty="0"/>
              <a:t> </a:t>
            </a:r>
            <a:r>
              <a:rPr lang="en-GB" b="1" dirty="0" smtClean="0"/>
              <a:t>(10)</a:t>
            </a:r>
            <a:endParaRPr lang="en-US" b="1" dirty="0"/>
          </a:p>
        </p:txBody>
      </p:sp>
      <p:sp>
        <p:nvSpPr>
          <p:cNvPr id="3" name="Content Placeholder 2"/>
          <p:cNvSpPr>
            <a:spLocks noGrp="1"/>
          </p:cNvSpPr>
          <p:nvPr>
            <p:ph idx="1"/>
          </p:nvPr>
        </p:nvSpPr>
        <p:spPr>
          <a:xfrm>
            <a:off x="838199" y="1825625"/>
            <a:ext cx="10857931" cy="4351338"/>
          </a:xfrm>
        </p:spPr>
        <p:txBody>
          <a:bodyPr>
            <a:noAutofit/>
          </a:bodyPr>
          <a:lstStyle/>
          <a:p>
            <a:pPr marL="0" indent="0">
              <a:buNone/>
            </a:pPr>
            <a:r>
              <a:rPr lang="en-GB" sz="3200" dirty="0" smtClean="0"/>
              <a:t>	But </a:t>
            </a:r>
            <a:r>
              <a:rPr lang="en-GB" sz="3200" dirty="0"/>
              <a:t>as the </a:t>
            </a:r>
            <a:r>
              <a:rPr lang="en-GB" sz="3200" dirty="0" smtClean="0"/>
              <a:t>continuity and discontinuity </a:t>
            </a:r>
            <a:r>
              <a:rPr lang="en-GB" sz="3200" dirty="0"/>
              <a:t>of reasoning between </a:t>
            </a:r>
            <a:r>
              <a:rPr lang="en-GB" sz="3200" i="1" dirty="0" err="1" smtClean="0"/>
              <a:t>faber</a:t>
            </a:r>
            <a:r>
              <a:rPr lang="en-GB" sz="3200" dirty="0" smtClean="0"/>
              <a:t> </a:t>
            </a:r>
            <a:r>
              <a:rPr lang="en-GB" sz="3200" dirty="0"/>
              <a:t>and </a:t>
            </a:r>
            <a:r>
              <a:rPr lang="en-GB" sz="3200" i="1" dirty="0" err="1" smtClean="0"/>
              <a:t>socius</a:t>
            </a:r>
            <a:r>
              <a:rPr lang="en-GB" sz="3200" dirty="0" smtClean="0"/>
              <a:t> comes </a:t>
            </a:r>
            <a:r>
              <a:rPr lang="en-GB" sz="3200" dirty="0"/>
              <a:t>into view, science now </a:t>
            </a:r>
            <a:r>
              <a:rPr lang="en-GB" sz="3200" dirty="0" smtClean="0"/>
              <a:t>sees an </a:t>
            </a:r>
            <a:r>
              <a:rPr lang="en-GB" sz="3200" dirty="0"/>
              <a:t>objective structure in the face to face. This is a fundamental structure within the human, as evolved. It is the ‘overlap’ between </a:t>
            </a:r>
            <a:r>
              <a:rPr lang="en-GB" sz="3200" dirty="0" smtClean="0"/>
              <a:t>evolutionary </a:t>
            </a:r>
            <a:r>
              <a:rPr lang="en-GB" sz="3200" dirty="0"/>
              <a:t>anthropology and </a:t>
            </a:r>
            <a:r>
              <a:rPr lang="en-GB" sz="3200" dirty="0" smtClean="0"/>
              <a:t>neuroscience </a:t>
            </a:r>
            <a:r>
              <a:rPr lang="en-GB" sz="3200" dirty="0"/>
              <a:t>of social cognition </a:t>
            </a:r>
            <a:r>
              <a:rPr lang="en-GB" sz="3200" dirty="0" smtClean="0"/>
              <a:t>that </a:t>
            </a:r>
            <a:r>
              <a:rPr lang="en-GB" sz="3200" dirty="0"/>
              <a:t>grounds its visibility. </a:t>
            </a:r>
            <a:r>
              <a:rPr lang="en-GB" sz="3200" dirty="0" smtClean="0"/>
              <a:t>And so what kinds of philosophy </a:t>
            </a:r>
            <a:r>
              <a:rPr lang="en-GB" sz="3200" dirty="0"/>
              <a:t>might this produce? </a:t>
            </a:r>
            <a:r>
              <a:rPr lang="en-GB" sz="3200" dirty="0" smtClean="0"/>
              <a:t>Would they reflect only Chinese </a:t>
            </a:r>
            <a:r>
              <a:rPr lang="en-GB" sz="3200" dirty="0"/>
              <a:t>ideas and traditions? Or </a:t>
            </a:r>
            <a:r>
              <a:rPr lang="en-GB" sz="3200" dirty="0" smtClean="0"/>
              <a:t>could a </a:t>
            </a:r>
            <a:r>
              <a:rPr lang="en-GB" sz="3200" dirty="0"/>
              <a:t>new kind of Chinese-Western dialogue </a:t>
            </a:r>
            <a:r>
              <a:rPr lang="en-GB" sz="3200" dirty="0" smtClean="0"/>
              <a:t>begin, combining </a:t>
            </a:r>
            <a:r>
              <a:rPr lang="en-GB" sz="3200" dirty="0"/>
              <a:t>philosophical resources from </a:t>
            </a:r>
            <a:r>
              <a:rPr lang="en-GB" sz="3200" dirty="0" smtClean="0"/>
              <a:t>East </a:t>
            </a:r>
            <a:r>
              <a:rPr lang="en-GB" sz="3200" dirty="0"/>
              <a:t>and West in </a:t>
            </a:r>
            <a:r>
              <a:rPr lang="en-GB" sz="3200" dirty="0" smtClean="0"/>
              <a:t>this re-articulation </a:t>
            </a:r>
            <a:r>
              <a:rPr lang="en-GB" sz="3200" dirty="0"/>
              <a:t>of </a:t>
            </a:r>
            <a:r>
              <a:rPr lang="en-GB" sz="3200" dirty="0" smtClean="0"/>
              <a:t>the human as social?</a:t>
            </a:r>
            <a:endParaRPr lang="en-GB" sz="3200" dirty="0"/>
          </a:p>
          <a:p>
            <a:pPr marL="0" indent="0">
              <a:buNone/>
            </a:pPr>
            <a:r>
              <a:rPr lang="en-US" sz="3200" i="1" dirty="0"/>
              <a:t>	</a:t>
            </a:r>
            <a:r>
              <a:rPr lang="en-GB" sz="3200" dirty="0"/>
              <a:t> </a:t>
            </a:r>
          </a:p>
          <a:p>
            <a:pPr marL="0" marR="0" lvl="0" indent="0" defTabSz="914400" eaLnBrk="1" fontAlgn="auto" latinLnBrk="0" hangingPunct="1">
              <a:lnSpc>
                <a:spcPct val="100000"/>
              </a:lnSpc>
              <a:spcBef>
                <a:spcPts val="0"/>
              </a:spcBef>
              <a:spcAft>
                <a:spcPts val="0"/>
              </a:spcAft>
              <a:buClrTx/>
              <a:buSzTx/>
              <a:buFontTx/>
              <a:buNone/>
              <a:tabLst/>
              <a:defRPr/>
            </a:pPr>
            <a:endParaRPr lang="en-US" sz="3000" u="sng" dirty="0" smtClean="0"/>
          </a:p>
        </p:txBody>
      </p:sp>
    </p:spTree>
    <p:extLst>
      <p:ext uri="{BB962C8B-B14F-4D97-AF65-F5344CB8AC3E}">
        <p14:creationId xmlns:p14="http://schemas.microsoft.com/office/powerpoint/2010/main" val="430873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941"/>
            <a:ext cx="10515600" cy="1325563"/>
          </a:xfrm>
        </p:spPr>
        <p:txBody>
          <a:bodyPr/>
          <a:lstStyle/>
          <a:p>
            <a:r>
              <a:rPr lang="en-US" b="1" dirty="0" smtClean="0"/>
              <a:t>SCIENCE IN THE WEST: WORLD (1)</a:t>
            </a:r>
            <a:endParaRPr lang="en-US" b="1" dirty="0"/>
          </a:p>
        </p:txBody>
      </p:sp>
      <p:pic>
        <p:nvPicPr>
          <p:cNvPr id="5" name="Picture 4" descr="St Den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417" y="2072740"/>
            <a:ext cx="3489905" cy="3249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016190"/>
            <a:ext cx="3271482" cy="3293292"/>
          </a:xfrm>
          <a:prstGeom prst="rect">
            <a:avLst/>
          </a:prstGeom>
        </p:spPr>
      </p:pic>
      <p:pic>
        <p:nvPicPr>
          <p:cNvPr id="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44421" y="1714305"/>
            <a:ext cx="2903158" cy="4351338"/>
          </a:xfrm>
        </p:spPr>
      </p:pic>
    </p:spTree>
    <p:extLst>
      <p:ext uri="{BB962C8B-B14F-4D97-AF65-F5344CB8AC3E}">
        <p14:creationId xmlns:p14="http://schemas.microsoft.com/office/powerpoint/2010/main" val="1694280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941"/>
            <a:ext cx="10515600" cy="1325563"/>
          </a:xfrm>
        </p:spPr>
        <p:txBody>
          <a:bodyPr/>
          <a:lstStyle/>
          <a:p>
            <a:pPr algn="ctr"/>
            <a:r>
              <a:rPr lang="en-US" b="1" dirty="0" smtClean="0"/>
              <a:t>SCIENTIFIC ENLIGHTENMENT (1)</a:t>
            </a:r>
            <a:endParaRPr lang="en-US" b="1" dirty="0"/>
          </a:p>
        </p:txBody>
      </p:sp>
      <p:sp>
        <p:nvSpPr>
          <p:cNvPr id="4" name="TextBox 3"/>
          <p:cNvSpPr txBox="1"/>
          <p:nvPr/>
        </p:nvSpPr>
        <p:spPr>
          <a:xfrm>
            <a:off x="3739487" y="2947914"/>
            <a:ext cx="4763068" cy="1015663"/>
          </a:xfrm>
          <a:prstGeom prst="rect">
            <a:avLst/>
          </a:prstGeom>
          <a:noFill/>
        </p:spPr>
        <p:txBody>
          <a:bodyPr wrap="square" rtlCol="0">
            <a:spAutoFit/>
          </a:bodyPr>
          <a:lstStyle/>
          <a:p>
            <a:r>
              <a:rPr lang="en-US" sz="6000" b="1" i="1" dirty="0" smtClean="0"/>
              <a:t>HOMO FABER</a:t>
            </a:r>
            <a:endParaRPr lang="en-US" sz="6000" b="1" i="1" dirty="0"/>
          </a:p>
        </p:txBody>
      </p:sp>
      <p:sp>
        <p:nvSpPr>
          <p:cNvPr id="6" name="TextBox 5"/>
          <p:cNvSpPr txBox="1"/>
          <p:nvPr/>
        </p:nvSpPr>
        <p:spPr>
          <a:xfrm>
            <a:off x="428767" y="4651239"/>
            <a:ext cx="4484427" cy="523220"/>
          </a:xfrm>
          <a:prstGeom prst="rect">
            <a:avLst/>
          </a:prstGeom>
          <a:noFill/>
        </p:spPr>
        <p:txBody>
          <a:bodyPr wrap="square" rtlCol="0">
            <a:spAutoFit/>
          </a:bodyPr>
          <a:lstStyle/>
          <a:p>
            <a:r>
              <a:rPr lang="en-US" sz="2800" dirty="0" smtClean="0"/>
              <a:t>TECHNOLOGICAL REASONING</a:t>
            </a:r>
            <a:endParaRPr lang="en-US" sz="2800" dirty="0"/>
          </a:p>
        </p:txBody>
      </p:sp>
      <p:sp>
        <p:nvSpPr>
          <p:cNvPr id="9" name="TextBox 8"/>
          <p:cNvSpPr txBox="1"/>
          <p:nvPr/>
        </p:nvSpPr>
        <p:spPr>
          <a:xfrm>
            <a:off x="4454905" y="5897298"/>
            <a:ext cx="3760061" cy="523220"/>
          </a:xfrm>
          <a:prstGeom prst="rect">
            <a:avLst/>
          </a:prstGeom>
          <a:noFill/>
        </p:spPr>
        <p:txBody>
          <a:bodyPr wrap="square" rtlCol="0">
            <a:spAutoFit/>
          </a:bodyPr>
          <a:lstStyle/>
          <a:p>
            <a:r>
              <a:rPr lang="en-US" sz="2800" dirty="0" smtClean="0"/>
              <a:t>SCIENTIFIC REASONING</a:t>
            </a:r>
            <a:endParaRPr lang="en-US" sz="2800" dirty="0"/>
          </a:p>
        </p:txBody>
      </p:sp>
      <p:sp>
        <p:nvSpPr>
          <p:cNvPr id="10" name="TextBox 9"/>
          <p:cNvSpPr txBox="1"/>
          <p:nvPr/>
        </p:nvSpPr>
        <p:spPr>
          <a:xfrm>
            <a:off x="8260496" y="4855567"/>
            <a:ext cx="1864613" cy="523220"/>
          </a:xfrm>
          <a:prstGeom prst="rect">
            <a:avLst/>
          </a:prstGeom>
          <a:noFill/>
        </p:spPr>
        <p:txBody>
          <a:bodyPr wrap="none" rtlCol="0">
            <a:spAutoFit/>
          </a:bodyPr>
          <a:lstStyle/>
          <a:p>
            <a:r>
              <a:rPr lang="en-US" sz="2800" dirty="0" smtClean="0"/>
              <a:t>HABERMAS</a:t>
            </a:r>
            <a:endParaRPr lang="en-US" sz="2800" dirty="0"/>
          </a:p>
        </p:txBody>
      </p:sp>
      <p:sp>
        <p:nvSpPr>
          <p:cNvPr id="11" name="TextBox 10"/>
          <p:cNvSpPr txBox="1"/>
          <p:nvPr/>
        </p:nvSpPr>
        <p:spPr>
          <a:xfrm>
            <a:off x="4454905" y="1615189"/>
            <a:ext cx="3145911" cy="523220"/>
          </a:xfrm>
          <a:prstGeom prst="rect">
            <a:avLst/>
          </a:prstGeom>
          <a:noFill/>
        </p:spPr>
        <p:txBody>
          <a:bodyPr wrap="square" rtlCol="0">
            <a:spAutoFit/>
          </a:bodyPr>
          <a:lstStyle/>
          <a:p>
            <a:r>
              <a:rPr lang="en-US" sz="2800" smtClean="0"/>
              <a:t>SIR ISAAC NEWTON</a:t>
            </a:r>
            <a:endParaRPr lang="en-US" sz="2800" dirty="0"/>
          </a:p>
        </p:txBody>
      </p:sp>
      <p:sp>
        <p:nvSpPr>
          <p:cNvPr id="12" name="TextBox 11"/>
          <p:cNvSpPr txBox="1"/>
          <p:nvPr/>
        </p:nvSpPr>
        <p:spPr>
          <a:xfrm>
            <a:off x="1251197" y="2331541"/>
            <a:ext cx="1738746" cy="523220"/>
          </a:xfrm>
          <a:prstGeom prst="rect">
            <a:avLst/>
          </a:prstGeom>
          <a:noFill/>
        </p:spPr>
        <p:txBody>
          <a:bodyPr wrap="none" rtlCol="0">
            <a:spAutoFit/>
          </a:bodyPr>
          <a:lstStyle/>
          <a:p>
            <a:r>
              <a:rPr lang="en-US" sz="2800" dirty="0" smtClean="0"/>
              <a:t>FOUCAULT</a:t>
            </a:r>
            <a:endParaRPr lang="en-US" sz="2800" dirty="0"/>
          </a:p>
        </p:txBody>
      </p:sp>
      <p:sp>
        <p:nvSpPr>
          <p:cNvPr id="13" name="TextBox 12"/>
          <p:cNvSpPr txBox="1"/>
          <p:nvPr/>
        </p:nvSpPr>
        <p:spPr>
          <a:xfrm>
            <a:off x="9906509" y="3778516"/>
            <a:ext cx="986167" cy="523220"/>
          </a:xfrm>
          <a:prstGeom prst="rect">
            <a:avLst/>
          </a:prstGeom>
          <a:noFill/>
        </p:spPr>
        <p:txBody>
          <a:bodyPr wrap="none" rtlCol="0">
            <a:spAutoFit/>
          </a:bodyPr>
          <a:lstStyle/>
          <a:p>
            <a:r>
              <a:rPr lang="en-US" sz="2800" dirty="0" smtClean="0"/>
              <a:t>KANT</a:t>
            </a:r>
            <a:endParaRPr lang="en-US" sz="2800" dirty="0"/>
          </a:p>
        </p:txBody>
      </p:sp>
      <p:sp>
        <p:nvSpPr>
          <p:cNvPr id="14" name="TextBox 13"/>
          <p:cNvSpPr txBox="1"/>
          <p:nvPr/>
        </p:nvSpPr>
        <p:spPr>
          <a:xfrm>
            <a:off x="9089409" y="1918939"/>
            <a:ext cx="1131272" cy="523220"/>
          </a:xfrm>
          <a:prstGeom prst="rect">
            <a:avLst/>
          </a:prstGeom>
          <a:noFill/>
        </p:spPr>
        <p:txBody>
          <a:bodyPr wrap="none" rtlCol="0">
            <a:spAutoFit/>
          </a:bodyPr>
          <a:lstStyle/>
          <a:p>
            <a:r>
              <a:rPr lang="en-US" sz="2800" dirty="0" smtClean="0"/>
              <a:t>HEGEL</a:t>
            </a:r>
            <a:endParaRPr lang="en-US" sz="2800" dirty="0"/>
          </a:p>
        </p:txBody>
      </p:sp>
    </p:spTree>
    <p:extLst>
      <p:ext uri="{BB962C8B-B14F-4D97-AF65-F5344CB8AC3E}">
        <p14:creationId xmlns:p14="http://schemas.microsoft.com/office/powerpoint/2010/main" val="1367336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941"/>
            <a:ext cx="10515600" cy="1325563"/>
          </a:xfrm>
        </p:spPr>
        <p:txBody>
          <a:bodyPr/>
          <a:lstStyle/>
          <a:p>
            <a:pPr algn="ctr"/>
            <a:r>
              <a:rPr lang="en-US" b="1" dirty="0" smtClean="0"/>
              <a:t>SECOND ENLIGHTENMENT? (1)</a:t>
            </a:r>
            <a:endParaRPr lang="en-US" b="1" dirty="0"/>
          </a:p>
        </p:txBody>
      </p:sp>
      <p:sp>
        <p:nvSpPr>
          <p:cNvPr id="4" name="TextBox 3"/>
          <p:cNvSpPr txBox="1"/>
          <p:nvPr/>
        </p:nvSpPr>
        <p:spPr>
          <a:xfrm>
            <a:off x="3739486" y="2947914"/>
            <a:ext cx="4858603" cy="1015663"/>
          </a:xfrm>
          <a:prstGeom prst="rect">
            <a:avLst/>
          </a:prstGeom>
          <a:noFill/>
        </p:spPr>
        <p:txBody>
          <a:bodyPr wrap="square" rtlCol="0">
            <a:spAutoFit/>
          </a:bodyPr>
          <a:lstStyle/>
          <a:p>
            <a:r>
              <a:rPr lang="en-US" sz="6000" b="1" i="1" smtClean="0">
                <a:solidFill>
                  <a:srgbClr val="FF0000"/>
                </a:solidFill>
              </a:rPr>
              <a:t>HOMO SOCIUS</a:t>
            </a:r>
            <a:endParaRPr lang="en-US" sz="6000" b="1" i="1" dirty="0">
              <a:solidFill>
                <a:srgbClr val="FF0000"/>
              </a:solidFill>
            </a:endParaRPr>
          </a:p>
        </p:txBody>
      </p:sp>
      <p:sp>
        <p:nvSpPr>
          <p:cNvPr id="11" name="TextBox 10"/>
          <p:cNvSpPr txBox="1"/>
          <p:nvPr/>
        </p:nvSpPr>
        <p:spPr>
          <a:xfrm>
            <a:off x="5887920" y="1825876"/>
            <a:ext cx="5330540" cy="523220"/>
          </a:xfrm>
          <a:prstGeom prst="rect">
            <a:avLst/>
          </a:prstGeom>
          <a:noFill/>
        </p:spPr>
        <p:txBody>
          <a:bodyPr wrap="square" rtlCol="0">
            <a:spAutoFit/>
          </a:bodyPr>
          <a:lstStyle/>
          <a:p>
            <a:r>
              <a:rPr lang="en-US" sz="2800" b="1" u="sng" dirty="0" smtClean="0">
                <a:solidFill>
                  <a:schemeClr val="accent6">
                    <a:lumMod val="75000"/>
                  </a:schemeClr>
                </a:solidFill>
              </a:rPr>
              <a:t>EVOLUTIONARY ANTHROPOLOGY</a:t>
            </a:r>
            <a:endParaRPr lang="en-US" sz="2800" b="1" u="sng" dirty="0">
              <a:solidFill>
                <a:schemeClr val="accent6">
                  <a:lumMod val="75000"/>
                </a:schemeClr>
              </a:solidFill>
            </a:endParaRPr>
          </a:p>
        </p:txBody>
      </p:sp>
      <p:sp>
        <p:nvSpPr>
          <p:cNvPr id="12" name="TextBox 11"/>
          <p:cNvSpPr txBox="1"/>
          <p:nvPr/>
        </p:nvSpPr>
        <p:spPr>
          <a:xfrm>
            <a:off x="838200" y="4524762"/>
            <a:ext cx="5973815" cy="523220"/>
          </a:xfrm>
          <a:prstGeom prst="rect">
            <a:avLst/>
          </a:prstGeom>
          <a:noFill/>
        </p:spPr>
        <p:txBody>
          <a:bodyPr wrap="none" rtlCol="0">
            <a:spAutoFit/>
          </a:bodyPr>
          <a:lstStyle/>
          <a:p>
            <a:r>
              <a:rPr lang="en-US" sz="2800" b="1" u="sng" dirty="0" smtClean="0">
                <a:solidFill>
                  <a:schemeClr val="accent6">
                    <a:lumMod val="75000"/>
                  </a:schemeClr>
                </a:solidFill>
              </a:rPr>
              <a:t>NEUROSCIENCE OF SOCIAL COGNITION</a:t>
            </a:r>
            <a:endParaRPr lang="en-US" sz="2800" b="1" u="sng" dirty="0">
              <a:solidFill>
                <a:schemeClr val="accent6">
                  <a:lumMod val="75000"/>
                </a:schemeClr>
              </a:solidFill>
            </a:endParaRPr>
          </a:p>
        </p:txBody>
      </p:sp>
      <p:sp>
        <p:nvSpPr>
          <p:cNvPr id="15" name="TextBox 14"/>
          <p:cNvSpPr txBox="1"/>
          <p:nvPr/>
        </p:nvSpPr>
        <p:spPr>
          <a:xfrm>
            <a:off x="1029141" y="2087486"/>
            <a:ext cx="1722972" cy="523220"/>
          </a:xfrm>
          <a:prstGeom prst="rect">
            <a:avLst/>
          </a:prstGeom>
          <a:noFill/>
        </p:spPr>
        <p:txBody>
          <a:bodyPr wrap="none" rtlCol="0">
            <a:spAutoFit/>
          </a:bodyPr>
          <a:lstStyle/>
          <a:p>
            <a:r>
              <a:rPr lang="en-US" sz="2800" b="1" dirty="0" smtClean="0">
                <a:solidFill>
                  <a:schemeClr val="accent2">
                    <a:lumMod val="75000"/>
                  </a:schemeClr>
                </a:solidFill>
              </a:rPr>
              <a:t>ALTRUISM</a:t>
            </a:r>
            <a:endParaRPr lang="en-US" sz="2800" b="1" dirty="0">
              <a:solidFill>
                <a:schemeClr val="accent2">
                  <a:lumMod val="75000"/>
                </a:schemeClr>
              </a:solidFill>
            </a:endParaRPr>
          </a:p>
        </p:txBody>
      </p:sp>
      <p:sp>
        <p:nvSpPr>
          <p:cNvPr id="16" name="TextBox 15"/>
          <p:cNvSpPr txBox="1"/>
          <p:nvPr/>
        </p:nvSpPr>
        <p:spPr>
          <a:xfrm>
            <a:off x="6134996" y="5985084"/>
            <a:ext cx="3585149" cy="523220"/>
          </a:xfrm>
          <a:prstGeom prst="rect">
            <a:avLst/>
          </a:prstGeom>
          <a:noFill/>
        </p:spPr>
        <p:txBody>
          <a:bodyPr wrap="none" rtlCol="0">
            <a:spAutoFit/>
          </a:bodyPr>
          <a:lstStyle/>
          <a:p>
            <a:r>
              <a:rPr lang="en-US" sz="2800" b="1" dirty="0" smtClean="0">
                <a:solidFill>
                  <a:schemeClr val="accent2">
                    <a:lumMod val="75000"/>
                  </a:schemeClr>
                </a:solidFill>
              </a:rPr>
              <a:t>NICHE CONSTRUCTION</a:t>
            </a:r>
            <a:endParaRPr lang="en-US" sz="2800" b="1" dirty="0">
              <a:solidFill>
                <a:schemeClr val="accent2">
                  <a:lumMod val="75000"/>
                </a:schemeClr>
              </a:solidFill>
            </a:endParaRPr>
          </a:p>
        </p:txBody>
      </p:sp>
      <p:sp>
        <p:nvSpPr>
          <p:cNvPr id="3" name="TextBox 2"/>
          <p:cNvSpPr txBox="1"/>
          <p:nvPr/>
        </p:nvSpPr>
        <p:spPr>
          <a:xfrm>
            <a:off x="1528550" y="5459043"/>
            <a:ext cx="3015569" cy="523220"/>
          </a:xfrm>
          <a:prstGeom prst="rect">
            <a:avLst/>
          </a:prstGeom>
          <a:noFill/>
        </p:spPr>
        <p:txBody>
          <a:bodyPr wrap="none" rtlCol="0">
            <a:spAutoFit/>
          </a:bodyPr>
          <a:lstStyle/>
          <a:p>
            <a:r>
              <a:rPr lang="en-US" sz="2800" b="1" dirty="0" smtClean="0">
                <a:solidFill>
                  <a:schemeClr val="accent2">
                    <a:lumMod val="75000"/>
                  </a:schemeClr>
                </a:solidFill>
              </a:rPr>
              <a:t>MIRROR NEURONS</a:t>
            </a:r>
            <a:endParaRPr lang="en-US" sz="2800" b="1" dirty="0">
              <a:solidFill>
                <a:schemeClr val="accent2">
                  <a:lumMod val="75000"/>
                </a:schemeClr>
              </a:solidFill>
            </a:endParaRPr>
          </a:p>
        </p:txBody>
      </p:sp>
      <p:sp>
        <p:nvSpPr>
          <p:cNvPr id="5" name="TextBox 4"/>
          <p:cNvSpPr txBox="1"/>
          <p:nvPr/>
        </p:nvSpPr>
        <p:spPr>
          <a:xfrm rot="1759327">
            <a:off x="8803618" y="4488484"/>
            <a:ext cx="3315331" cy="461665"/>
          </a:xfrm>
          <a:prstGeom prst="rect">
            <a:avLst/>
          </a:prstGeom>
          <a:noFill/>
        </p:spPr>
        <p:txBody>
          <a:bodyPr wrap="none" rtlCol="0">
            <a:spAutoFit/>
          </a:bodyPr>
          <a:lstStyle/>
          <a:p>
            <a:r>
              <a:rPr lang="en-US" sz="2400" b="1" dirty="0">
                <a:solidFill>
                  <a:schemeClr val="accent1"/>
                </a:solidFill>
                <a:latin typeface="Ayuthaya" charset="-34"/>
                <a:ea typeface="Ayuthaya" charset="-34"/>
                <a:cs typeface="Ayuthaya" charset="-34"/>
              </a:rPr>
              <a:t>s</a:t>
            </a:r>
            <a:r>
              <a:rPr lang="en-US" sz="2400" b="1" dirty="0" smtClean="0">
                <a:solidFill>
                  <a:schemeClr val="accent1"/>
                </a:solidFill>
                <a:latin typeface="Ayuthaya" charset="-34"/>
                <a:ea typeface="Ayuthaya" charset="-34"/>
                <a:cs typeface="Ayuthaya" charset="-34"/>
              </a:rPr>
              <a:t>ocial reasoning </a:t>
            </a:r>
            <a:endParaRPr lang="en-US" sz="2400" b="1" dirty="0">
              <a:solidFill>
                <a:schemeClr val="accent1"/>
              </a:solidFill>
              <a:latin typeface="Ayuthaya" charset="-34"/>
              <a:ea typeface="Ayuthaya" charset="-34"/>
              <a:cs typeface="Ayuthaya" charset="-34"/>
            </a:endParaRPr>
          </a:p>
        </p:txBody>
      </p:sp>
    </p:spTree>
    <p:extLst>
      <p:ext uri="{BB962C8B-B14F-4D97-AF65-F5344CB8AC3E}">
        <p14:creationId xmlns:p14="http://schemas.microsoft.com/office/powerpoint/2010/main" val="608877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Team</a:t>
            </a:r>
            <a:endParaRPr lang="en-US" b="1" dirty="0"/>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1160024" y="2082813"/>
            <a:ext cx="9379969" cy="3954021"/>
            <a:chOff x="1160024" y="2082813"/>
            <a:chExt cx="9379969" cy="3954021"/>
          </a:xfrm>
        </p:grpSpPr>
        <p:pic>
          <p:nvPicPr>
            <p:cNvPr id="5" name="Picture 4" descr="mage res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0024" y="2082813"/>
              <a:ext cx="1838325" cy="1838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mage result for agustin fuen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5302" y="4195677"/>
              <a:ext cx="1841157" cy="18411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age result for adam ze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5563" y="2121878"/>
              <a:ext cx="1745097" cy="18411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mage result for gary ben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1858" y="2135525"/>
              <a:ext cx="1578135" cy="18411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28397" y="4195677"/>
              <a:ext cx="1422400" cy="1828800"/>
            </a:xfrm>
            <a:prstGeom prst="rect">
              <a:avLst/>
            </a:prstGeom>
          </p:spPr>
        </p:pic>
      </p:grpSp>
      <p:sp>
        <p:nvSpPr>
          <p:cNvPr id="11" name="TextBox 10"/>
          <p:cNvSpPr txBox="1"/>
          <p:nvPr/>
        </p:nvSpPr>
        <p:spPr>
          <a:xfrm>
            <a:off x="5118509" y="1737165"/>
            <a:ext cx="1539204" cy="369332"/>
          </a:xfrm>
          <a:prstGeom prst="rect">
            <a:avLst/>
          </a:prstGeom>
          <a:noFill/>
        </p:spPr>
        <p:txBody>
          <a:bodyPr wrap="none" rtlCol="0">
            <a:spAutoFit/>
          </a:bodyPr>
          <a:lstStyle/>
          <a:p>
            <a:r>
              <a:rPr lang="en-US" dirty="0" smtClean="0"/>
              <a:t>ADAM ZEMAN</a:t>
            </a:r>
            <a:endParaRPr lang="en-US" dirty="0"/>
          </a:p>
        </p:txBody>
      </p:sp>
      <p:sp>
        <p:nvSpPr>
          <p:cNvPr id="12" name="TextBox 11"/>
          <p:cNvSpPr txBox="1"/>
          <p:nvPr/>
        </p:nvSpPr>
        <p:spPr>
          <a:xfrm>
            <a:off x="8999259" y="1736933"/>
            <a:ext cx="1361270" cy="369332"/>
          </a:xfrm>
          <a:prstGeom prst="rect">
            <a:avLst/>
          </a:prstGeom>
          <a:noFill/>
        </p:spPr>
        <p:txBody>
          <a:bodyPr wrap="none" rtlCol="0">
            <a:spAutoFit/>
          </a:bodyPr>
          <a:lstStyle/>
          <a:p>
            <a:r>
              <a:rPr lang="en-US" dirty="0" smtClean="0"/>
              <a:t>GARY BENTE</a:t>
            </a:r>
            <a:endParaRPr lang="en-US" dirty="0"/>
          </a:p>
        </p:txBody>
      </p:sp>
      <p:sp>
        <p:nvSpPr>
          <p:cNvPr id="14" name="TextBox 13"/>
          <p:cNvSpPr txBox="1"/>
          <p:nvPr/>
        </p:nvSpPr>
        <p:spPr>
          <a:xfrm>
            <a:off x="3244177" y="3826129"/>
            <a:ext cx="1581715" cy="369332"/>
          </a:xfrm>
          <a:prstGeom prst="rect">
            <a:avLst/>
          </a:prstGeom>
          <a:noFill/>
        </p:spPr>
        <p:txBody>
          <a:bodyPr wrap="none" rtlCol="0">
            <a:spAutoFit/>
          </a:bodyPr>
          <a:lstStyle/>
          <a:p>
            <a:r>
              <a:rPr lang="en-US" smtClean="0"/>
              <a:t>OLIVER DAVIES</a:t>
            </a:r>
            <a:endParaRPr lang="en-US" dirty="0"/>
          </a:p>
        </p:txBody>
      </p:sp>
      <p:sp>
        <p:nvSpPr>
          <p:cNvPr id="15" name="TextBox 14"/>
          <p:cNvSpPr txBox="1"/>
          <p:nvPr/>
        </p:nvSpPr>
        <p:spPr>
          <a:xfrm>
            <a:off x="6849397" y="3826129"/>
            <a:ext cx="1928477" cy="369332"/>
          </a:xfrm>
          <a:prstGeom prst="rect">
            <a:avLst/>
          </a:prstGeom>
          <a:noFill/>
        </p:spPr>
        <p:txBody>
          <a:bodyPr wrap="none" rtlCol="0">
            <a:spAutoFit/>
          </a:bodyPr>
          <a:lstStyle/>
          <a:p>
            <a:r>
              <a:rPr lang="en-US" smtClean="0"/>
              <a:t>AGUSTIN FUENTES</a:t>
            </a:r>
            <a:endParaRPr lang="en-US" dirty="0"/>
          </a:p>
        </p:txBody>
      </p:sp>
      <p:sp>
        <p:nvSpPr>
          <p:cNvPr id="16" name="TextBox 15"/>
          <p:cNvSpPr txBox="1"/>
          <p:nvPr/>
        </p:nvSpPr>
        <p:spPr>
          <a:xfrm>
            <a:off x="1374409" y="1721352"/>
            <a:ext cx="1409553" cy="369332"/>
          </a:xfrm>
          <a:prstGeom prst="rect">
            <a:avLst/>
          </a:prstGeom>
          <a:noFill/>
        </p:spPr>
        <p:txBody>
          <a:bodyPr wrap="none" rtlCol="0">
            <a:spAutoFit/>
          </a:bodyPr>
          <a:lstStyle/>
          <a:p>
            <a:r>
              <a:rPr lang="en-US" dirty="0" smtClean="0"/>
              <a:t>KAI VOGELEY</a:t>
            </a:r>
            <a:endParaRPr lang="en-US" dirty="0"/>
          </a:p>
        </p:txBody>
      </p:sp>
    </p:spTree>
    <p:extLst>
      <p:ext uri="{BB962C8B-B14F-4D97-AF65-F5344CB8AC3E}">
        <p14:creationId xmlns:p14="http://schemas.microsoft.com/office/powerpoint/2010/main" val="1875306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4181"/>
            <a:ext cx="10515600" cy="1325563"/>
          </a:xfrm>
        </p:spPr>
        <p:txBody>
          <a:bodyPr/>
          <a:lstStyle/>
          <a:p>
            <a:endParaRPr lang="en-US" b="1" dirty="0"/>
          </a:p>
        </p:txBody>
      </p:sp>
      <p:sp>
        <p:nvSpPr>
          <p:cNvPr id="3" name="Content Placeholder 2"/>
          <p:cNvSpPr>
            <a:spLocks noGrp="1"/>
          </p:cNvSpPr>
          <p:nvPr>
            <p:ph idx="1"/>
          </p:nvPr>
        </p:nvSpPr>
        <p:spPr/>
        <p:txBody>
          <a:bodyPr/>
          <a:lstStyle/>
          <a:p>
            <a:endParaRPr lang="en-US" dirty="0" smtClean="0"/>
          </a:p>
          <a:p>
            <a:pPr marL="457200" lvl="1" indent="0">
              <a:buNone/>
            </a:pPr>
            <a:endParaRPr lang="en-US" sz="4800" b="1" dirty="0" smtClean="0"/>
          </a:p>
          <a:p>
            <a:pPr marL="457200" lvl="1" indent="0" algn="ctr">
              <a:buNone/>
            </a:pPr>
            <a:r>
              <a:rPr lang="en-US" sz="4800" b="1" dirty="0"/>
              <a:t>B</a:t>
            </a:r>
            <a:r>
              <a:rPr lang="en-US" sz="4800" b="1" dirty="0" smtClean="0"/>
              <a:t>. </a:t>
            </a:r>
            <a:r>
              <a:rPr lang="en-US" sz="4800" b="1" dirty="0"/>
              <a:t>	</a:t>
            </a:r>
            <a:r>
              <a:rPr lang="en-US" sz="4800" b="1" dirty="0" smtClean="0"/>
              <a:t>METHODOLOGY  (2-4)</a:t>
            </a:r>
            <a:endParaRPr lang="en-US" sz="4800" dirty="0"/>
          </a:p>
        </p:txBody>
      </p:sp>
    </p:spTree>
    <p:extLst>
      <p:ext uri="{BB962C8B-B14F-4D97-AF65-F5344CB8AC3E}">
        <p14:creationId xmlns:p14="http://schemas.microsoft.com/office/powerpoint/2010/main" val="1855722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588</Words>
  <Application>Microsoft Macintosh PowerPoint</Application>
  <PresentationFormat>Widescreen</PresentationFormat>
  <Paragraphs>194</Paragraphs>
  <Slides>43</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American Typewriter Condensed</vt:lpstr>
      <vt:lpstr>Ayuthaya</vt:lpstr>
      <vt:lpstr>Calibri</vt:lpstr>
      <vt:lpstr>Calibri Light</vt:lpstr>
      <vt:lpstr>Chalkboard SE</vt:lpstr>
      <vt:lpstr>Colonna MT</vt:lpstr>
      <vt:lpstr>DengXian</vt:lpstr>
      <vt:lpstr>Mangal</vt:lpstr>
      <vt:lpstr>Segoe Script</vt:lpstr>
      <vt:lpstr>Yu Gothic</vt:lpstr>
      <vt:lpstr>新細明體</vt:lpstr>
      <vt:lpstr>Arial</vt:lpstr>
      <vt:lpstr>Office Theme</vt:lpstr>
      <vt:lpstr>COMPARATIVE PERSPECTIVES ON FUNDAMENTAL HUMAN SOCIALITY</vt:lpstr>
      <vt:lpstr>PowerPoint Presentation</vt:lpstr>
      <vt:lpstr>HISTORY EAST AND WEST (1)</vt:lpstr>
      <vt:lpstr>SCIENCE IN THE WEST: MATTER (1)</vt:lpstr>
      <vt:lpstr>SCIENCE IN THE WEST: WORLD (1)</vt:lpstr>
      <vt:lpstr>SCIENTIFIC ENLIGHTENMENT (1)</vt:lpstr>
      <vt:lpstr>SECOND ENLIGHTENMENT? (1)</vt:lpstr>
      <vt:lpstr>The Team</vt:lpstr>
      <vt:lpstr>PowerPoint Presentation</vt:lpstr>
      <vt:lpstr>The Methodological Challenge (2)</vt:lpstr>
      <vt:lpstr>Three Resources (3)</vt:lpstr>
      <vt:lpstr>Three Resources (3)</vt:lpstr>
      <vt:lpstr>Three Resources (3)</vt:lpstr>
      <vt:lpstr>Three Resources: Questions (3)</vt:lpstr>
      <vt:lpstr>The Creative Overlap (4)</vt:lpstr>
      <vt:lpstr>The Social Cognition System </vt:lpstr>
      <vt:lpstr>The Creative Overlap (4)</vt:lpstr>
      <vt:lpstr>The Creative Overlap (4)</vt:lpstr>
      <vt:lpstr>The Creative Overlap (4)</vt:lpstr>
      <vt:lpstr>The Creative Overlap: Conclusions (4)</vt:lpstr>
      <vt:lpstr>PowerPoint Presentation</vt:lpstr>
      <vt:lpstr>Unity and Tension in the Human (5)</vt:lpstr>
      <vt:lpstr>What makes us Human? (6)</vt:lpstr>
      <vt:lpstr>What makes us Human? (6)</vt:lpstr>
      <vt:lpstr>What makes us Human? (6)</vt:lpstr>
      <vt:lpstr>The Neolithic Challenge (7)</vt:lpstr>
      <vt:lpstr>The Neolithic Challenge (7)</vt:lpstr>
      <vt:lpstr>The Neolithic Challenge (7)</vt:lpstr>
      <vt:lpstr>PowerPoint Presentation</vt:lpstr>
      <vt:lpstr>The Social Cognition System </vt:lpstr>
      <vt:lpstr>The Extended Social Cognition System </vt:lpstr>
      <vt:lpstr>The Adaptive Social Cognition System (8)</vt:lpstr>
      <vt:lpstr>The Adaptive Social Cognition System (8)</vt:lpstr>
      <vt:lpstr>The Cultural Performance of the Social Cognition System (9)</vt:lpstr>
      <vt:lpstr>The Cultural Performance of the Social Cognition System (9)</vt:lpstr>
      <vt:lpstr>The Cultural Performance of the Social Cognition System (9)</vt:lpstr>
      <vt:lpstr>The Cultural Performance of the Social Cognition System (9)</vt:lpstr>
      <vt:lpstr>The Social Cognition System</vt:lpstr>
      <vt:lpstr>PowerPoint Presentation</vt:lpstr>
      <vt:lpstr>Re-Balancing Face and Hand (10)</vt:lpstr>
      <vt:lpstr>Re-Balancing Face and Hand (10)</vt:lpstr>
      <vt:lpstr>Re-Balancing Face and Hand (10)</vt:lpstr>
      <vt:lpstr>Re-Balancing Face and Hand (10)</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COMPARATIVE PERSPECTIVES ON FUNDAMENTAL HUMAN SOCIALITY</dc:title>
  <dc:creator>Oliver Davies</dc:creator>
  <cp:lastModifiedBy>Oliver Davies</cp:lastModifiedBy>
  <cp:revision>48</cp:revision>
  <dcterms:created xsi:type="dcterms:W3CDTF">2017-09-21T02:22:14Z</dcterms:created>
  <dcterms:modified xsi:type="dcterms:W3CDTF">2017-10-05T04:20:46Z</dcterms:modified>
</cp:coreProperties>
</file>